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0" r:id="rId1"/>
    <p:sldMasterId id="2147483672" r:id="rId2"/>
  </p:sldMasterIdLst>
  <p:notesMasterIdLst>
    <p:notesMasterId r:id="rId23"/>
  </p:notesMasterIdLst>
  <p:sldIdLst>
    <p:sldId id="257" r:id="rId3"/>
    <p:sldId id="260" r:id="rId4"/>
    <p:sldId id="261" r:id="rId5"/>
    <p:sldId id="262" r:id="rId6"/>
    <p:sldId id="263" r:id="rId7"/>
    <p:sldId id="276" r:id="rId8"/>
    <p:sldId id="278" r:id="rId9"/>
    <p:sldId id="292" r:id="rId10"/>
    <p:sldId id="280" r:id="rId11"/>
    <p:sldId id="295" r:id="rId12"/>
    <p:sldId id="296" r:id="rId13"/>
    <p:sldId id="283" r:id="rId14"/>
    <p:sldId id="284" r:id="rId15"/>
    <p:sldId id="285" r:id="rId16"/>
    <p:sldId id="299" r:id="rId17"/>
    <p:sldId id="298" r:id="rId18"/>
    <p:sldId id="293" r:id="rId19"/>
    <p:sldId id="294" r:id="rId20"/>
    <p:sldId id="287" r:id="rId21"/>
    <p:sldId id="291"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Todd\Documents\Work\Year%20End%20Presentations\Excel%20charts%20for%20fy22.xls"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perspective val="0"/>
    </c:view3D>
    <c:floor>
      <c:thickness val="0"/>
    </c:floor>
    <c:sideWall>
      <c:thickness val="0"/>
    </c:sideWall>
    <c:backWall>
      <c:thickness val="0"/>
    </c:backWall>
    <c:plotArea>
      <c:layout/>
      <c:pie3DChart>
        <c:varyColors val="1"/>
        <c:ser>
          <c:idx val="0"/>
          <c:order val="0"/>
          <c:dPt>
            <c:idx val="0"/>
            <c:bubble3D val="0"/>
            <c:extLst>
              <c:ext xmlns:c16="http://schemas.microsoft.com/office/drawing/2014/chart" uri="{C3380CC4-5D6E-409C-BE32-E72D297353CC}">
                <c16:uniqueId val="{00000000-8DFB-4A7D-AC96-ED50CE3F022F}"/>
              </c:ext>
            </c:extLst>
          </c:dPt>
          <c:dPt>
            <c:idx val="1"/>
            <c:bubble3D val="0"/>
            <c:explosion val="23"/>
            <c:spPr>
              <a:solidFill>
                <a:srgbClr val="FF0000"/>
              </a:solidFill>
            </c:spPr>
            <c:extLst>
              <c:ext xmlns:c16="http://schemas.microsoft.com/office/drawing/2014/chart" uri="{C3380CC4-5D6E-409C-BE32-E72D297353CC}">
                <c16:uniqueId val="{00000002-8DFB-4A7D-AC96-ED50CE3F022F}"/>
              </c:ext>
            </c:extLst>
          </c:dPt>
          <c:dPt>
            <c:idx val="2"/>
            <c:bubble3D val="0"/>
            <c:explosion val="10"/>
            <c:spPr>
              <a:solidFill>
                <a:srgbClr val="FFFF00"/>
              </a:solidFill>
            </c:spPr>
            <c:extLst>
              <c:ext xmlns:c16="http://schemas.microsoft.com/office/drawing/2014/chart" uri="{C3380CC4-5D6E-409C-BE32-E72D297353CC}">
                <c16:uniqueId val="{00000004-8DFB-4A7D-AC96-ED50CE3F022F}"/>
              </c:ext>
            </c:extLst>
          </c:dPt>
          <c:dLbls>
            <c:dLbl>
              <c:idx val="0"/>
              <c:layout>
                <c:manualLayout>
                  <c:x val="-3.6111111111111212E-2"/>
                  <c:y val="-0.18055555555555558"/>
                </c:manualLayout>
              </c:layout>
              <c:tx>
                <c:rich>
                  <a:bodyPr/>
                  <a:lstStyle/>
                  <a:p>
                    <a:pPr>
                      <a:defRPr/>
                    </a:pPr>
                    <a:r>
                      <a:rPr lang="en-US"/>
                      <a:t>School $50M</a:t>
                    </a:r>
                  </a:p>
                </c:rich>
              </c:tx>
              <c:spPr/>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DFB-4A7D-AC96-ED50CE3F022F}"/>
                </c:ext>
              </c:extLst>
            </c:dLbl>
            <c:dLbl>
              <c:idx val="1"/>
              <c:layout>
                <c:manualLayout>
                  <c:x val="-5.8333333333333348E-2"/>
                  <c:y val="-4.6296296296296294E-3"/>
                </c:manualLayout>
              </c:layout>
              <c:tx>
                <c:rich>
                  <a:bodyPr/>
                  <a:lstStyle/>
                  <a:p>
                    <a:pPr>
                      <a:defRPr/>
                    </a:pPr>
                    <a:r>
                      <a:rPr lang="en-US"/>
                      <a:t>Municipal $22.3M
</a:t>
                    </a:r>
                  </a:p>
                </c:rich>
              </c:tx>
              <c:spPr/>
              <c:dLblPos val="bestFit"/>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DFB-4A7D-AC96-ED50CE3F022F}"/>
                </c:ext>
              </c:extLst>
            </c:dLbl>
            <c:dLbl>
              <c:idx val="2"/>
              <c:layout/>
              <c:tx>
                <c:rich>
                  <a:bodyPr/>
                  <a:lstStyle/>
                  <a:p>
                    <a:pPr>
                      <a:defRPr/>
                    </a:pPr>
                    <a:r>
                      <a:rPr lang="en-US"/>
                      <a:t> All Other $29M </a:t>
                    </a:r>
                  </a:p>
                </c:rich>
              </c:tx>
              <c:spPr/>
              <c:dLblPos val="outEnd"/>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DFB-4A7D-AC96-ED50CE3F022F}"/>
                </c:ext>
              </c:extLst>
            </c:dLbl>
            <c:spPr>
              <a:noFill/>
              <a:ln w="25400">
                <a:noFill/>
              </a:ln>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'[Excel charts for fy22.xls]22 AppD summ'!$H$20:$H$22</c:f>
              <c:strCache>
                <c:ptCount val="3"/>
                <c:pt idx="0">
                  <c:v>School</c:v>
                </c:pt>
                <c:pt idx="1">
                  <c:v>Municipal</c:v>
                </c:pt>
                <c:pt idx="2">
                  <c:v>All Other</c:v>
                </c:pt>
              </c:strCache>
            </c:strRef>
          </c:cat>
          <c:val>
            <c:numRef>
              <c:f>'[Excel charts for fy22.xls]22 AppD summ'!$I$20:$I$22</c:f>
              <c:numCache>
                <c:formatCode>_("$"* #,##0_);_("$"* \(#,##0\);_("$"* "-"??_);_(@_)</c:formatCode>
                <c:ptCount val="3"/>
                <c:pt idx="0">
                  <c:v>50012588</c:v>
                </c:pt>
                <c:pt idx="1">
                  <c:v>22340681</c:v>
                </c:pt>
                <c:pt idx="2">
                  <c:v>28967030</c:v>
                </c:pt>
              </c:numCache>
            </c:numRef>
          </c:val>
          <c:extLst>
            <c:ext xmlns:c16="http://schemas.microsoft.com/office/drawing/2014/chart" uri="{C3380CC4-5D6E-409C-BE32-E72D297353CC}">
              <c16:uniqueId val="{00000005-8DFB-4A7D-AC96-ED50CE3F022F}"/>
            </c:ext>
          </c:extLst>
        </c:ser>
        <c:dLbls>
          <c:showLegendKey val="0"/>
          <c:showVal val="0"/>
          <c:showCatName val="0"/>
          <c:showSerName val="0"/>
          <c:showPercent val="0"/>
          <c:showBubbleSize val="0"/>
          <c:showLeaderLines val="0"/>
        </c:dLbls>
      </c:pie3DChart>
      <c:spPr>
        <a:noFill/>
        <a:ln w="25400">
          <a:noFill/>
        </a:ln>
      </c:spPr>
    </c:plotArea>
    <c:plotVisOnly val="1"/>
    <c:dispBlanksAs val="gap"/>
    <c:showDLblsOverMax val="0"/>
  </c:chart>
  <c:spPr>
    <a:ln>
      <a:noFill/>
    </a:ln>
  </c:spPr>
  <c:txPr>
    <a:bodyPr/>
    <a:lstStyle/>
    <a:p>
      <a:pPr>
        <a:defRPr sz="1000" b="0" i="0" u="none" strike="noStrike" baseline="0">
          <a:solidFill>
            <a:schemeClr val="tx2"/>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spPr>
            <a:solidFill>
              <a:schemeClr val="accent1"/>
            </a:solidFill>
          </c:spPr>
          <c:invertIfNegative val="0"/>
          <c:dPt>
            <c:idx val="5"/>
            <c:invertIfNegative val="0"/>
            <c:bubble3D val="0"/>
            <c:extLst>
              <c:ext xmlns:c16="http://schemas.microsoft.com/office/drawing/2014/chart" uri="{C3380CC4-5D6E-409C-BE32-E72D297353CC}">
                <c16:uniqueId val="{00000000-4036-49E7-8C90-69B49DF8C8B7}"/>
              </c:ext>
            </c:extLst>
          </c:dPt>
          <c:dPt>
            <c:idx val="6"/>
            <c:invertIfNegative val="0"/>
            <c:bubble3D val="0"/>
            <c:spPr>
              <a:solidFill>
                <a:schemeClr val="accent1"/>
              </a:solidFill>
              <a:ln>
                <a:solidFill>
                  <a:schemeClr val="accent1"/>
                </a:solidFill>
              </a:ln>
            </c:spPr>
            <c:extLst>
              <c:ext xmlns:c16="http://schemas.microsoft.com/office/drawing/2014/chart" uri="{C3380CC4-5D6E-409C-BE32-E72D297353CC}">
                <c16:uniqueId val="{00000002-4036-49E7-8C90-69B49DF8C8B7}"/>
              </c:ext>
            </c:extLst>
          </c:dPt>
          <c:dPt>
            <c:idx val="7"/>
            <c:invertIfNegative val="0"/>
            <c:bubble3D val="0"/>
            <c:spPr>
              <a:solidFill>
                <a:schemeClr val="accent1"/>
              </a:solidFill>
              <a:ln>
                <a:solidFill>
                  <a:schemeClr val="accent1"/>
                </a:solidFill>
              </a:ln>
            </c:spPr>
            <c:extLst>
              <c:ext xmlns:c16="http://schemas.microsoft.com/office/drawing/2014/chart" uri="{C3380CC4-5D6E-409C-BE32-E72D297353CC}">
                <c16:uniqueId val="{00000004-4036-49E7-8C90-69B49DF8C8B7}"/>
              </c:ext>
            </c:extLst>
          </c:dPt>
          <c:dPt>
            <c:idx val="10"/>
            <c:invertIfNegative val="0"/>
            <c:bubble3D val="0"/>
            <c:spPr>
              <a:solidFill>
                <a:srgbClr val="00B050"/>
              </a:solidFill>
              <a:ln>
                <a:solidFill>
                  <a:srgbClr val="00B050"/>
                </a:solidFill>
              </a:ln>
            </c:spPr>
            <c:extLst>
              <c:ext xmlns:c16="http://schemas.microsoft.com/office/drawing/2014/chart" uri="{C3380CC4-5D6E-409C-BE32-E72D297353CC}">
                <c16:uniqueId val="{00000006-4036-49E7-8C90-69B49DF8C8B7}"/>
              </c:ext>
            </c:extLst>
          </c:dPt>
          <c:dLbls>
            <c:dLbl>
              <c:idx val="0"/>
              <c:layout/>
              <c:tx>
                <c:rich>
                  <a:bodyPr/>
                  <a:lstStyle/>
                  <a:p>
                    <a:r>
                      <a:rPr lang="en-US" smtClean="0"/>
                      <a:t>$813K</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036-49E7-8C90-69B49DF8C8B7}"/>
                </c:ext>
              </c:extLst>
            </c:dLbl>
            <c:dLbl>
              <c:idx val="1"/>
              <c:layout/>
              <c:tx>
                <c:rich>
                  <a:bodyPr/>
                  <a:lstStyle/>
                  <a:p>
                    <a:r>
                      <a:rPr lang="en-US" smtClean="0"/>
                      <a:t>$813k</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036-49E7-8C90-69B49DF8C8B7}"/>
                </c:ext>
              </c:extLst>
            </c:dLbl>
            <c:dLbl>
              <c:idx val="2"/>
              <c:layout/>
              <c:tx>
                <c:rich>
                  <a:bodyPr/>
                  <a:lstStyle/>
                  <a:p>
                    <a:r>
                      <a:rPr lang="en-US" smtClean="0"/>
                      <a:t>$823K</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036-49E7-8C90-69B49DF8C8B7}"/>
                </c:ext>
              </c:extLst>
            </c:dLbl>
            <c:dLbl>
              <c:idx val="3"/>
              <c:layout/>
              <c:tx>
                <c:rich>
                  <a:bodyPr/>
                  <a:lstStyle/>
                  <a:p>
                    <a:r>
                      <a:rPr lang="en-US" smtClean="0"/>
                      <a:t>$1.3M</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036-49E7-8C90-69B49DF8C8B7}"/>
                </c:ext>
              </c:extLst>
            </c:dLbl>
            <c:dLbl>
              <c:idx val="4"/>
              <c:layout/>
              <c:tx>
                <c:rich>
                  <a:bodyPr/>
                  <a:lstStyle/>
                  <a:p>
                    <a:r>
                      <a:rPr lang="en-US" smtClean="0"/>
                      <a:t>$1.5M</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036-49E7-8C90-69B49DF8C8B7}"/>
                </c:ext>
              </c:extLst>
            </c:dLbl>
            <c:dLbl>
              <c:idx val="5"/>
              <c:layout/>
              <c:tx>
                <c:rich>
                  <a:bodyPr/>
                  <a:lstStyle/>
                  <a:p>
                    <a:r>
                      <a:rPr lang="en-US" smtClean="0"/>
                      <a:t>$1.7M</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036-49E7-8C90-69B49DF8C8B7}"/>
                </c:ext>
              </c:extLst>
            </c:dLbl>
            <c:dLbl>
              <c:idx val="6"/>
              <c:layout/>
              <c:tx>
                <c:rich>
                  <a:bodyPr/>
                  <a:lstStyle/>
                  <a:p>
                    <a:r>
                      <a:rPr lang="en-US" smtClean="0"/>
                      <a:t>$1.7M</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036-49E7-8C90-69B49DF8C8B7}"/>
                </c:ext>
              </c:extLst>
            </c:dLbl>
            <c:dLbl>
              <c:idx val="7"/>
              <c:layout/>
              <c:tx>
                <c:rich>
                  <a:bodyPr/>
                  <a:lstStyle/>
                  <a:p>
                    <a:r>
                      <a:rPr lang="en-US" smtClean="0"/>
                      <a:t>$1.7M</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036-49E7-8C90-69B49DF8C8B7}"/>
                </c:ext>
              </c:extLst>
            </c:dLbl>
            <c:dLbl>
              <c:idx val="8"/>
              <c:layout/>
              <c:tx>
                <c:rich>
                  <a:bodyPr/>
                  <a:lstStyle/>
                  <a:p>
                    <a:r>
                      <a:rPr lang="en-US" smtClean="0"/>
                      <a:t>$2.3M</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4036-49E7-8C90-69B49DF8C8B7}"/>
                </c:ext>
              </c:extLst>
            </c:dLbl>
            <c:dLbl>
              <c:idx val="9"/>
              <c:layout/>
              <c:tx>
                <c:rich>
                  <a:bodyPr/>
                  <a:lstStyle/>
                  <a:p>
                    <a:r>
                      <a:rPr lang="en-US" dirty="0" smtClean="0"/>
                      <a:t>$2.3M</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4036-49E7-8C90-69B49DF8C8B7}"/>
                </c:ext>
              </c:extLst>
            </c:dLbl>
            <c:dLbl>
              <c:idx val="10"/>
              <c:layout/>
              <c:tx>
                <c:rich>
                  <a:bodyPr/>
                  <a:lstStyle/>
                  <a:p>
                    <a:r>
                      <a:rPr lang="en-US" dirty="0" smtClean="0"/>
                      <a:t>$2.3M</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036-49E7-8C90-69B49DF8C8B7}"/>
                </c:ext>
              </c:extLst>
            </c:dLbl>
            <c:spPr>
              <a:noFill/>
              <a:ln w="25400">
                <a:noFill/>
              </a:ln>
            </c:spPr>
            <c:txPr>
              <a:bodyPr wrap="square" lIns="38100" tIns="19050" rIns="38100" bIns="19050" anchor="ctr">
                <a:spAutoFit/>
              </a:bodyPr>
              <a:lstStyle/>
              <a:p>
                <a:pPr>
                  <a:defRPr sz="800" b="0" i="0" u="none" strike="noStrike" baseline="0">
                    <a:solidFill>
                      <a:schemeClr val="tx2"/>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'[Excel charts for fy22.xls]22 Capital Funding'!$D$4:$N$4</c:f>
              <c:strCache>
                <c:ptCount val="11"/>
                <c:pt idx="0">
                  <c:v>FY12</c:v>
                </c:pt>
                <c:pt idx="1">
                  <c:v>FY13</c:v>
                </c:pt>
                <c:pt idx="2">
                  <c:v>FY14 </c:v>
                </c:pt>
                <c:pt idx="3">
                  <c:v>FY15 </c:v>
                </c:pt>
                <c:pt idx="4">
                  <c:v>FY16 </c:v>
                </c:pt>
                <c:pt idx="5">
                  <c:v>FY17 </c:v>
                </c:pt>
                <c:pt idx="6">
                  <c:v>FY18 </c:v>
                </c:pt>
                <c:pt idx="7">
                  <c:v>FY19 </c:v>
                </c:pt>
                <c:pt idx="8">
                  <c:v>FY20 </c:v>
                </c:pt>
                <c:pt idx="9">
                  <c:v>FY21 </c:v>
                </c:pt>
                <c:pt idx="10">
                  <c:v>FY22 Proposed</c:v>
                </c:pt>
              </c:strCache>
            </c:strRef>
          </c:cat>
          <c:val>
            <c:numRef>
              <c:f>'[Excel charts for fy22.xls]22 Capital Funding'!$D$5:$N$5</c:f>
              <c:numCache>
                <c:formatCode>General</c:formatCode>
                <c:ptCount val="11"/>
                <c:pt idx="0">
                  <c:v>813000</c:v>
                </c:pt>
                <c:pt idx="1">
                  <c:v>813000</c:v>
                </c:pt>
                <c:pt idx="2" formatCode="_(&quot;$&quot;* #,##0_);_(&quot;$&quot;* \(#,##0\);_(&quot;$&quot;* &quot;-&quot;??_);_(@_)">
                  <c:v>823000</c:v>
                </c:pt>
                <c:pt idx="3" formatCode="_(&quot;$&quot;* #,##0_);_(&quot;$&quot;* \(#,##0\);_(&quot;$&quot;* &quot;-&quot;??_);_(@_)">
                  <c:v>1366250</c:v>
                </c:pt>
                <c:pt idx="4" formatCode="_(&quot;$&quot;* #,##0_);_(&quot;$&quot;* \(#,##0\);_(&quot;$&quot;* &quot;-&quot;??_);_(@_)">
                  <c:v>1523000</c:v>
                </c:pt>
                <c:pt idx="5" formatCode="_(&quot;$&quot;* #,##0_);_(&quot;$&quot;* \(#,##0\);_(&quot;$&quot;* &quot;-&quot;??_);_(@_)">
                  <c:v>1735150</c:v>
                </c:pt>
                <c:pt idx="6" formatCode="_(&quot;$&quot;* #,##0_);_(&quot;$&quot;* \(#,##0\);_(&quot;$&quot;* &quot;-&quot;??_);_(@_)">
                  <c:v>1734000</c:v>
                </c:pt>
                <c:pt idx="7" formatCode="_(&quot;$&quot;* #,##0_);_(&quot;$&quot;* \(#,##0\);_(&quot;$&quot;* &quot;-&quot;??_);_(@_)">
                  <c:v>1753900</c:v>
                </c:pt>
                <c:pt idx="8" formatCode="_(&quot;$&quot;* #,##0_);_(&quot;$&quot;* \(#,##0\);_(&quot;$&quot;* &quot;-&quot;??_);_(@_)">
                  <c:v>2339000</c:v>
                </c:pt>
                <c:pt idx="9" formatCode="_(&quot;$&quot;* #,##0_);_(&quot;$&quot;* \(#,##0\);_(&quot;$&quot;* &quot;-&quot;??_);_(@_)">
                  <c:v>2339000</c:v>
                </c:pt>
                <c:pt idx="10" formatCode="_(&quot;$&quot;* #,##0_);_(&quot;$&quot;* \(#,##0\);_(&quot;$&quot;* &quot;-&quot;??_);_(@_)">
                  <c:v>2339000</c:v>
                </c:pt>
              </c:numCache>
            </c:numRef>
          </c:val>
          <c:extLst>
            <c:ext xmlns:c16="http://schemas.microsoft.com/office/drawing/2014/chart" uri="{C3380CC4-5D6E-409C-BE32-E72D297353CC}">
              <c16:uniqueId val="{0000000E-4036-49E7-8C90-69B49DF8C8B7}"/>
            </c:ext>
          </c:extLst>
        </c:ser>
        <c:dLbls>
          <c:showLegendKey val="0"/>
          <c:showVal val="0"/>
          <c:showCatName val="0"/>
          <c:showSerName val="0"/>
          <c:showPercent val="0"/>
          <c:showBubbleSize val="0"/>
        </c:dLbls>
        <c:gapWidth val="150"/>
        <c:shape val="box"/>
        <c:axId val="378188112"/>
        <c:axId val="378183408"/>
        <c:axId val="0"/>
      </c:bar3DChart>
      <c:catAx>
        <c:axId val="378188112"/>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78183408"/>
        <c:crosses val="autoZero"/>
        <c:auto val="1"/>
        <c:lblAlgn val="ctr"/>
        <c:lblOffset val="100"/>
        <c:noMultiLvlLbl val="0"/>
      </c:catAx>
      <c:valAx>
        <c:axId val="378183408"/>
        <c:scaling>
          <c:orientation val="minMax"/>
          <c:max val="2500000"/>
        </c:scaling>
        <c:delete val="0"/>
        <c:axPos val="l"/>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78188112"/>
        <c:crosses val="autoZero"/>
        <c:crossBetween val="between"/>
      </c:valAx>
      <c:spPr>
        <a:noFill/>
        <a:ln w="25400">
          <a:noFill/>
        </a:ln>
      </c:spPr>
    </c:plotArea>
    <c:plotVisOnly val="1"/>
    <c:dispBlanksAs val="gap"/>
    <c:showDLblsOverMax val="0"/>
  </c:chart>
  <c:spPr>
    <a:ln w="12700" cmpd="sng">
      <a:solidFill>
        <a:srgbClr val="00B050"/>
      </a:solid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History of Additional Capital Above Base</a:t>
            </a:r>
          </a:p>
        </c:rich>
      </c:tx>
      <c:layout>
        <c:manualLayout>
          <c:xMode val="edge"/>
          <c:yMode val="edge"/>
          <c:x val="0.1257252611635466"/>
          <c:y val="1.5151485693917889E-2"/>
        </c:manualLayout>
      </c:layout>
      <c:overlay val="1"/>
    </c:title>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spPr>
            <a:solidFill>
              <a:schemeClr val="accent1"/>
            </a:solidFill>
          </c:spPr>
          <c:invertIfNegative val="0"/>
          <c:dPt>
            <c:idx val="4"/>
            <c:invertIfNegative val="0"/>
            <c:bubble3D val="0"/>
            <c:extLst>
              <c:ext xmlns:c16="http://schemas.microsoft.com/office/drawing/2014/chart" uri="{C3380CC4-5D6E-409C-BE32-E72D297353CC}">
                <c16:uniqueId val="{00000000-AF52-4620-A2C2-2E0CB29AE3E8}"/>
              </c:ext>
            </c:extLst>
          </c:dPt>
          <c:dPt>
            <c:idx val="5"/>
            <c:invertIfNegative val="0"/>
            <c:bubble3D val="0"/>
            <c:spPr>
              <a:solidFill>
                <a:srgbClr val="00B050"/>
              </a:solidFill>
            </c:spPr>
            <c:extLst>
              <c:ext xmlns:c16="http://schemas.microsoft.com/office/drawing/2014/chart" uri="{C3380CC4-5D6E-409C-BE32-E72D297353CC}">
                <c16:uniqueId val="{00000002-AF52-4620-A2C2-2E0CB29AE3E8}"/>
              </c:ext>
            </c:extLst>
          </c:dPt>
          <c:dLbls>
            <c:dLbl>
              <c:idx val="0"/>
              <c:layout>
                <c:manualLayout>
                  <c:x val="7.0921985815602835E-3"/>
                  <c:y val="-3.1821797931583136E-2"/>
                </c:manualLayout>
              </c:layout>
              <c:tx>
                <c:rich>
                  <a:bodyPr/>
                  <a:lstStyle/>
                  <a:p>
                    <a:pPr>
                      <a:defRPr/>
                    </a:pPr>
                    <a:r>
                      <a:rPr lang="en-US"/>
                      <a:t>$750K</a:t>
                    </a:r>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F52-4620-A2C2-2E0CB29AE3E8}"/>
                </c:ext>
              </c:extLst>
            </c:dLbl>
            <c:dLbl>
              <c:idx val="1"/>
              <c:layout>
                <c:manualLayout>
                  <c:x val="1.4184397163120503E-2"/>
                  <c:y val="-1.9888623707239459E-2"/>
                </c:manualLayout>
              </c:layout>
              <c:tx>
                <c:rich>
                  <a:bodyPr/>
                  <a:lstStyle/>
                  <a:p>
                    <a:pPr>
                      <a:defRPr/>
                    </a:pPr>
                    <a:r>
                      <a:rPr lang="en-US"/>
                      <a:t>$945K</a:t>
                    </a:r>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F52-4620-A2C2-2E0CB29AE3E8}"/>
                </c:ext>
              </c:extLst>
            </c:dLbl>
            <c:dLbl>
              <c:idx val="2"/>
              <c:layout>
                <c:manualLayout>
                  <c:x val="1.6666666666666601E-2"/>
                  <c:y val="-4.3754972155926844E-2"/>
                </c:manualLayout>
              </c:layout>
              <c:tx>
                <c:rich>
                  <a:bodyPr/>
                  <a:lstStyle/>
                  <a:p>
                    <a:pPr>
                      <a:defRPr/>
                    </a:pPr>
                    <a:r>
                      <a:rPr lang="en-US"/>
                      <a:t>$857K</a:t>
                    </a:r>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F52-4620-A2C2-2E0CB29AE3E8}"/>
                </c:ext>
              </c:extLst>
            </c:dLbl>
            <c:dLbl>
              <c:idx val="3"/>
              <c:layout>
                <c:manualLayout>
                  <c:x val="1.6534391534391533E-2"/>
                  <c:y val="-9.6801346801346794E-3"/>
                </c:manualLayout>
              </c:layout>
              <c:tx>
                <c:rich>
                  <a:bodyPr/>
                  <a:lstStyle/>
                  <a:p>
                    <a:pPr>
                      <a:defRPr/>
                    </a:pPr>
                    <a:r>
                      <a:rPr lang="en-US"/>
                      <a:t>$1.339M</a:t>
                    </a:r>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F52-4620-A2C2-2E0CB29AE3E8}"/>
                </c:ext>
              </c:extLst>
            </c:dLbl>
            <c:dLbl>
              <c:idx val="4"/>
              <c:layout>
                <c:manualLayout>
                  <c:x val="1.8912576087563523E-2"/>
                  <c:y val="-2.9799735653568402E-2"/>
                </c:manualLayout>
              </c:layout>
              <c:tx>
                <c:rich>
                  <a:bodyPr/>
                  <a:lstStyle/>
                  <a:p>
                    <a:pPr>
                      <a:defRPr/>
                    </a:pPr>
                    <a:r>
                      <a:rPr lang="en-US"/>
                      <a:t>$1.06M</a:t>
                    </a:r>
                  </a:p>
                </c:rich>
              </c:tx>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F52-4620-A2C2-2E0CB29AE3E8}"/>
                </c:ext>
              </c:extLst>
            </c:dLbl>
            <c:dLbl>
              <c:idx val="5"/>
              <c:layout>
                <c:manualLayout>
                  <c:x val="3.5460992907801418E-3"/>
                  <c:y val="-2.7844073190135279E-2"/>
                </c:manualLayout>
              </c:layout>
              <c:tx>
                <c:rich>
                  <a:bodyPr/>
                  <a:lstStyle/>
                  <a:p>
                    <a:r>
                      <a:rPr lang="en-US"/>
                      <a:t>$1.06M</a:t>
                    </a:r>
                  </a:p>
                </c:rich>
              </c:tx>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F52-4620-A2C2-2E0CB29AE3E8}"/>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'[Excel charts for fy22.xls]22 cap above base'!$E$6:$J$6</c:f>
              <c:strCache>
                <c:ptCount val="6"/>
                <c:pt idx="0">
                  <c:v>FY17</c:v>
                </c:pt>
                <c:pt idx="1">
                  <c:v>FY18</c:v>
                </c:pt>
                <c:pt idx="2">
                  <c:v>FY19</c:v>
                </c:pt>
                <c:pt idx="3">
                  <c:v>FY20</c:v>
                </c:pt>
                <c:pt idx="4">
                  <c:v>FY21</c:v>
                </c:pt>
                <c:pt idx="5">
                  <c:v>Proposed FY22</c:v>
                </c:pt>
              </c:strCache>
            </c:strRef>
          </c:cat>
          <c:val>
            <c:numRef>
              <c:f>'[Excel charts for fy22.xls]22 cap above base'!$E$7:$J$7</c:f>
              <c:numCache>
                <c:formatCode>General</c:formatCode>
                <c:ptCount val="6"/>
                <c:pt idx="0">
                  <c:v>750000</c:v>
                </c:pt>
                <c:pt idx="1">
                  <c:v>945000</c:v>
                </c:pt>
                <c:pt idx="2">
                  <c:v>857000</c:v>
                </c:pt>
                <c:pt idx="3">
                  <c:v>1339000</c:v>
                </c:pt>
                <c:pt idx="4">
                  <c:v>1062500</c:v>
                </c:pt>
                <c:pt idx="5">
                  <c:v>1060000</c:v>
                </c:pt>
              </c:numCache>
            </c:numRef>
          </c:val>
          <c:extLst>
            <c:ext xmlns:c16="http://schemas.microsoft.com/office/drawing/2014/chart" uri="{C3380CC4-5D6E-409C-BE32-E72D297353CC}">
              <c16:uniqueId val="{00000007-AF52-4620-A2C2-2E0CB29AE3E8}"/>
            </c:ext>
          </c:extLst>
        </c:ser>
        <c:dLbls>
          <c:showLegendKey val="0"/>
          <c:showVal val="0"/>
          <c:showCatName val="0"/>
          <c:showSerName val="0"/>
          <c:showPercent val="0"/>
          <c:showBubbleSize val="0"/>
        </c:dLbls>
        <c:gapWidth val="150"/>
        <c:shape val="box"/>
        <c:axId val="378186544"/>
        <c:axId val="378186936"/>
        <c:axId val="0"/>
      </c:bar3DChart>
      <c:catAx>
        <c:axId val="378186544"/>
        <c:scaling>
          <c:orientation val="minMax"/>
        </c:scaling>
        <c:delete val="0"/>
        <c:axPos val="b"/>
        <c:numFmt formatCode="General" sourceLinked="1"/>
        <c:majorTickMark val="out"/>
        <c:minorTickMark val="none"/>
        <c:tickLblPos val="nextTo"/>
        <c:txPr>
          <a:bodyPr rot="0" vert="horz"/>
          <a:lstStyle/>
          <a:p>
            <a:pPr>
              <a:defRPr/>
            </a:pPr>
            <a:endParaRPr lang="en-US"/>
          </a:p>
        </c:txPr>
        <c:crossAx val="378186936"/>
        <c:crosses val="autoZero"/>
        <c:auto val="1"/>
        <c:lblAlgn val="ctr"/>
        <c:lblOffset val="100"/>
        <c:noMultiLvlLbl val="0"/>
      </c:catAx>
      <c:valAx>
        <c:axId val="378186936"/>
        <c:scaling>
          <c:orientation val="minMax"/>
        </c:scaling>
        <c:delete val="0"/>
        <c:axPos val="l"/>
        <c:numFmt formatCode="\$#,##0" sourceLinked="0"/>
        <c:majorTickMark val="out"/>
        <c:minorTickMark val="none"/>
        <c:tickLblPos val="nextTo"/>
        <c:txPr>
          <a:bodyPr rot="0" vert="horz"/>
          <a:lstStyle/>
          <a:p>
            <a:pPr>
              <a:defRPr/>
            </a:pPr>
            <a:endParaRPr lang="en-US"/>
          </a:p>
        </c:txPr>
        <c:crossAx val="378186544"/>
        <c:crosses val="autoZero"/>
        <c:crossBetween val="between"/>
      </c:valAx>
      <c:spPr>
        <a:noFill/>
        <a:ln w="25400">
          <a:noFill/>
        </a:ln>
      </c:spPr>
    </c:plotArea>
    <c:plotVisOnly val="1"/>
    <c:dispBlanksAs val="gap"/>
    <c:showDLblsOverMax val="0"/>
  </c:chart>
  <c:spPr>
    <a:ln w="15875">
      <a:solidFill>
        <a:schemeClr val="accent1"/>
      </a:solidFill>
    </a:ln>
  </c:spPr>
  <c:txPr>
    <a:bodyPr/>
    <a:lstStyle/>
    <a:p>
      <a:pPr>
        <a:defRPr sz="1000" b="0" i="0" u="none" strike="noStrike" baseline="0">
          <a:solidFill>
            <a:schemeClr val="tx2"/>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a:lstStyle/>
          <a:p>
            <a:pPr>
              <a:defRPr/>
            </a:pPr>
            <a:r>
              <a:rPr lang="en-US"/>
              <a:t>Stabilization Fund Balance Over Time</a:t>
            </a:r>
          </a:p>
        </c:rich>
      </c:tx>
      <c:layout>
        <c:manualLayout>
          <c:xMode val="edge"/>
          <c:yMode val="edge"/>
          <c:x val="0.33732838063546727"/>
          <c:y val="4.597700116252592E-2"/>
        </c:manualLayout>
      </c:layout>
      <c:overlay val="1"/>
    </c:title>
    <c:autoTitleDeleted val="0"/>
    <c:view3D>
      <c:rotX val="15"/>
      <c:rotY val="20"/>
      <c:depthPercent val="100"/>
      <c:rAngAx val="1"/>
    </c:view3D>
    <c:floor>
      <c:thickness val="0"/>
      <c:spPr>
        <a:solidFill>
          <a:schemeClr val="accent2"/>
        </a:solidFill>
      </c:spPr>
    </c:floor>
    <c:sideWall>
      <c:thickness val="0"/>
    </c:sideWall>
    <c:backWall>
      <c:thickness val="0"/>
    </c:backWall>
    <c:plotArea>
      <c:layout>
        <c:manualLayout>
          <c:layoutTarget val="inner"/>
          <c:xMode val="edge"/>
          <c:yMode val="edge"/>
          <c:x val="0.10993937212697912"/>
          <c:y val="2.1594195630004847E-2"/>
          <c:w val="0.86616952981211792"/>
          <c:h val="0.87072553430821142"/>
        </c:manualLayout>
      </c:layout>
      <c:bar3DChart>
        <c:barDir val="col"/>
        <c:grouping val="standard"/>
        <c:varyColors val="0"/>
        <c:ser>
          <c:idx val="0"/>
          <c:order val="0"/>
          <c:spPr>
            <a:solidFill>
              <a:schemeClr val="accent1"/>
            </a:solidFill>
          </c:spPr>
          <c:invertIfNegative val="0"/>
          <c:dPt>
            <c:idx val="5"/>
            <c:invertIfNegative val="0"/>
            <c:bubble3D val="0"/>
            <c:extLst>
              <c:ext xmlns:c16="http://schemas.microsoft.com/office/drawing/2014/chart" uri="{C3380CC4-5D6E-409C-BE32-E72D297353CC}">
                <c16:uniqueId val="{00000000-31A4-408C-8A69-A257A474E140}"/>
              </c:ext>
            </c:extLst>
          </c:dPt>
          <c:dPt>
            <c:idx val="6"/>
            <c:invertIfNegative val="0"/>
            <c:bubble3D val="0"/>
            <c:extLst>
              <c:ext xmlns:c16="http://schemas.microsoft.com/office/drawing/2014/chart" uri="{C3380CC4-5D6E-409C-BE32-E72D297353CC}">
                <c16:uniqueId val="{00000001-31A4-408C-8A69-A257A474E140}"/>
              </c:ext>
            </c:extLst>
          </c:dPt>
          <c:dPt>
            <c:idx val="7"/>
            <c:invertIfNegative val="0"/>
            <c:bubble3D val="0"/>
            <c:extLst>
              <c:ext xmlns:c16="http://schemas.microsoft.com/office/drawing/2014/chart" uri="{C3380CC4-5D6E-409C-BE32-E72D297353CC}">
                <c16:uniqueId val="{00000002-31A4-408C-8A69-A257A474E140}"/>
              </c:ext>
            </c:extLst>
          </c:dPt>
          <c:dPt>
            <c:idx val="8"/>
            <c:invertIfNegative val="0"/>
            <c:bubble3D val="0"/>
            <c:extLst>
              <c:ext xmlns:c16="http://schemas.microsoft.com/office/drawing/2014/chart" uri="{C3380CC4-5D6E-409C-BE32-E72D297353CC}">
                <c16:uniqueId val="{00000003-31A4-408C-8A69-A257A474E140}"/>
              </c:ext>
            </c:extLst>
          </c:dPt>
          <c:dPt>
            <c:idx val="9"/>
            <c:invertIfNegative val="0"/>
            <c:bubble3D val="0"/>
            <c:extLst>
              <c:ext xmlns:c16="http://schemas.microsoft.com/office/drawing/2014/chart" uri="{C3380CC4-5D6E-409C-BE32-E72D297353CC}">
                <c16:uniqueId val="{00000004-31A4-408C-8A69-A257A474E140}"/>
              </c:ext>
            </c:extLst>
          </c:dPt>
          <c:dPt>
            <c:idx val="10"/>
            <c:invertIfNegative val="0"/>
            <c:bubble3D val="0"/>
            <c:extLst>
              <c:ext xmlns:c16="http://schemas.microsoft.com/office/drawing/2014/chart" uri="{C3380CC4-5D6E-409C-BE32-E72D297353CC}">
                <c16:uniqueId val="{00000005-31A4-408C-8A69-A257A474E140}"/>
              </c:ext>
            </c:extLst>
          </c:dPt>
          <c:dPt>
            <c:idx val="11"/>
            <c:invertIfNegative val="0"/>
            <c:bubble3D val="0"/>
            <c:spPr>
              <a:solidFill>
                <a:srgbClr val="00B050"/>
              </a:solidFill>
            </c:spPr>
            <c:extLst>
              <c:ext xmlns:c16="http://schemas.microsoft.com/office/drawing/2014/chart" uri="{C3380CC4-5D6E-409C-BE32-E72D297353CC}">
                <c16:uniqueId val="{00000007-31A4-408C-8A69-A257A474E140}"/>
              </c:ext>
            </c:extLst>
          </c:dPt>
          <c:dLbls>
            <c:dLbl>
              <c:idx val="0"/>
              <c:layout/>
              <c:tx>
                <c:rich>
                  <a:bodyPr/>
                  <a:lstStyle/>
                  <a:p>
                    <a:r>
                      <a:rPr lang="en-US"/>
                      <a:t>$1.14M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1A4-408C-8A69-A257A474E140}"/>
                </c:ext>
              </c:extLst>
            </c:dLbl>
            <c:dLbl>
              <c:idx val="1"/>
              <c:layout>
                <c:manualLayout>
                  <c:x val="0"/>
                  <c:y val="7.6103500761035003E-3"/>
                </c:manualLayout>
              </c:layout>
              <c:tx>
                <c:rich>
                  <a:bodyPr/>
                  <a:lstStyle/>
                  <a:p>
                    <a:r>
                      <a:rPr lang="en-US"/>
                      <a:t>$1.9M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1A4-408C-8A69-A257A474E140}"/>
                </c:ext>
              </c:extLst>
            </c:dLbl>
            <c:dLbl>
              <c:idx val="2"/>
              <c:layout>
                <c:manualLayout>
                  <c:x val="0"/>
                  <c:y val="3.8051750380517502E-3"/>
                </c:manualLayout>
              </c:layout>
              <c:tx>
                <c:rich>
                  <a:bodyPr/>
                  <a:lstStyle/>
                  <a:p>
                    <a:r>
                      <a:rPr lang="en-US"/>
                      <a:t>$2.4M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31A4-408C-8A69-A257A474E140}"/>
                </c:ext>
              </c:extLst>
            </c:dLbl>
            <c:dLbl>
              <c:idx val="3"/>
              <c:layout/>
              <c:tx>
                <c:rich>
                  <a:bodyPr/>
                  <a:lstStyle/>
                  <a:p>
                    <a:r>
                      <a:rPr lang="en-US"/>
                      <a:t>$2.57M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1A4-408C-8A69-A257A474E140}"/>
                </c:ext>
              </c:extLst>
            </c:dLbl>
            <c:dLbl>
              <c:idx val="4"/>
              <c:layout/>
              <c:tx>
                <c:rich>
                  <a:bodyPr/>
                  <a:lstStyle/>
                  <a:p>
                    <a:r>
                      <a:rPr lang="en-US"/>
                      <a:t>$2.67M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31A4-408C-8A69-A257A474E140}"/>
                </c:ext>
              </c:extLst>
            </c:dLbl>
            <c:dLbl>
              <c:idx val="5"/>
              <c:layout/>
              <c:tx>
                <c:rich>
                  <a:bodyPr/>
                  <a:lstStyle/>
                  <a:p>
                    <a:r>
                      <a:rPr lang="en-US"/>
                      <a:t>$2.77M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1A4-408C-8A69-A257A474E140}"/>
                </c:ext>
              </c:extLst>
            </c:dLbl>
            <c:dLbl>
              <c:idx val="6"/>
              <c:layout/>
              <c:tx>
                <c:rich>
                  <a:bodyPr/>
                  <a:lstStyle/>
                  <a:p>
                    <a:r>
                      <a:rPr lang="en-US"/>
                      <a:t>$2.9M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1A4-408C-8A69-A257A474E140}"/>
                </c:ext>
              </c:extLst>
            </c:dLbl>
            <c:dLbl>
              <c:idx val="7"/>
              <c:layout/>
              <c:tx>
                <c:rich>
                  <a:bodyPr/>
                  <a:lstStyle/>
                  <a:p>
                    <a:r>
                      <a:rPr lang="en-US"/>
                      <a:t>$3.0M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1A4-408C-8A69-A257A474E140}"/>
                </c:ext>
              </c:extLst>
            </c:dLbl>
            <c:dLbl>
              <c:idx val="8"/>
              <c:layout/>
              <c:tx>
                <c:rich>
                  <a:bodyPr/>
                  <a:lstStyle/>
                  <a:p>
                    <a:r>
                      <a:rPr lang="en-US"/>
                      <a:t>$3.1M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1A4-408C-8A69-A257A474E140}"/>
                </c:ext>
              </c:extLst>
            </c:dLbl>
            <c:dLbl>
              <c:idx val="9"/>
              <c:layout/>
              <c:tx>
                <c:rich>
                  <a:bodyPr/>
                  <a:lstStyle/>
                  <a:p>
                    <a:r>
                      <a:rPr lang="en-US"/>
                      <a:t>$3.3M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1A4-408C-8A69-A257A474E140}"/>
                </c:ext>
              </c:extLst>
            </c:dLbl>
            <c:dLbl>
              <c:idx val="10"/>
              <c:layout/>
              <c:tx>
                <c:rich>
                  <a:bodyPr/>
                  <a:lstStyle/>
                  <a:p>
                    <a:r>
                      <a:rPr lang="en-US"/>
                      <a:t>$3.6M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1A4-408C-8A69-A257A474E140}"/>
                </c:ext>
              </c:extLst>
            </c:dLbl>
            <c:dLbl>
              <c:idx val="11"/>
              <c:layout/>
              <c:tx>
                <c:rich>
                  <a:bodyPr/>
                  <a:lstStyle/>
                  <a:p>
                    <a:r>
                      <a:rPr lang="en-US"/>
                      <a:t>$3.72M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1A4-408C-8A69-A257A474E140}"/>
                </c:ext>
              </c:extLst>
            </c:dLbl>
            <c:numFmt formatCode="&quot;$&quot;#,##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'[Excel charts for fy22.xls]22 stabilization'!$F$5:$Q$5</c:f>
              <c:strCache>
                <c:ptCount val="12"/>
                <c:pt idx="0">
                  <c:v>FY2011</c:v>
                </c:pt>
                <c:pt idx="1">
                  <c:v>FY2012</c:v>
                </c:pt>
                <c:pt idx="2">
                  <c:v>FY2013</c:v>
                </c:pt>
                <c:pt idx="3">
                  <c:v>FY2014</c:v>
                </c:pt>
                <c:pt idx="4">
                  <c:v>FY2015</c:v>
                </c:pt>
                <c:pt idx="5">
                  <c:v>FY2016</c:v>
                </c:pt>
                <c:pt idx="6">
                  <c:v>FY2017</c:v>
                </c:pt>
                <c:pt idx="7">
                  <c:v>FY2018</c:v>
                </c:pt>
                <c:pt idx="8">
                  <c:v>FY2019</c:v>
                </c:pt>
                <c:pt idx="9">
                  <c:v>FY2020</c:v>
                </c:pt>
                <c:pt idx="10">
                  <c:v>FY2021</c:v>
                </c:pt>
                <c:pt idx="11">
                  <c:v>FY2022</c:v>
                </c:pt>
              </c:strCache>
            </c:strRef>
          </c:cat>
          <c:val>
            <c:numRef>
              <c:f>'[Excel charts for fy22.xls]22 stabilization'!$F$6:$Q$6</c:f>
              <c:numCache>
                <c:formatCode>_(* #,##0_);_(* \(#,##0\);_(* "-"??_);_(@_)</c:formatCode>
                <c:ptCount val="12"/>
                <c:pt idx="0">
                  <c:v>1141977</c:v>
                </c:pt>
                <c:pt idx="1">
                  <c:v>1915961</c:v>
                </c:pt>
                <c:pt idx="2">
                  <c:v>2470298</c:v>
                </c:pt>
                <c:pt idx="3">
                  <c:v>2570298</c:v>
                </c:pt>
                <c:pt idx="4">
                  <c:v>2670298</c:v>
                </c:pt>
                <c:pt idx="5">
                  <c:v>2770298</c:v>
                </c:pt>
                <c:pt idx="6">
                  <c:v>2870298</c:v>
                </c:pt>
                <c:pt idx="7">
                  <c:v>2970298</c:v>
                </c:pt>
                <c:pt idx="8">
                  <c:v>3070298</c:v>
                </c:pt>
                <c:pt idx="9">
                  <c:v>3300000</c:v>
                </c:pt>
                <c:pt idx="10" formatCode="General">
                  <c:v>3600000</c:v>
                </c:pt>
                <c:pt idx="11" formatCode="General">
                  <c:v>3725000</c:v>
                </c:pt>
              </c:numCache>
            </c:numRef>
          </c:val>
          <c:extLst>
            <c:ext xmlns:c16="http://schemas.microsoft.com/office/drawing/2014/chart" uri="{C3380CC4-5D6E-409C-BE32-E72D297353CC}">
              <c16:uniqueId val="{0000000D-31A4-408C-8A69-A257A474E140}"/>
            </c:ext>
          </c:extLst>
        </c:ser>
        <c:dLbls>
          <c:showLegendKey val="0"/>
          <c:showVal val="0"/>
          <c:showCatName val="0"/>
          <c:showSerName val="0"/>
          <c:showPercent val="0"/>
          <c:showBubbleSize val="0"/>
        </c:dLbls>
        <c:gapWidth val="150"/>
        <c:shape val="box"/>
        <c:axId val="378184584"/>
        <c:axId val="378184192"/>
        <c:axId val="377857984"/>
      </c:bar3DChart>
      <c:catAx>
        <c:axId val="378184584"/>
        <c:scaling>
          <c:orientation val="minMax"/>
        </c:scaling>
        <c:delete val="0"/>
        <c:axPos val="b"/>
        <c:numFmt formatCode="General" sourceLinked="1"/>
        <c:majorTickMark val="out"/>
        <c:minorTickMark val="none"/>
        <c:tickLblPos val="nextTo"/>
        <c:txPr>
          <a:bodyPr rot="780000" vert="horz"/>
          <a:lstStyle/>
          <a:p>
            <a:pPr>
              <a:defRPr/>
            </a:pPr>
            <a:endParaRPr lang="en-US"/>
          </a:p>
        </c:txPr>
        <c:crossAx val="378184192"/>
        <c:crosses val="autoZero"/>
        <c:auto val="0"/>
        <c:lblAlgn val="ctr"/>
        <c:lblOffset val="100"/>
        <c:tickLblSkip val="1"/>
        <c:noMultiLvlLbl val="0"/>
      </c:catAx>
      <c:valAx>
        <c:axId val="378184192"/>
        <c:scaling>
          <c:orientation val="minMax"/>
          <c:max val="4000000"/>
        </c:scaling>
        <c:delete val="0"/>
        <c:axPos val="l"/>
        <c:numFmt formatCode="\$#,##0" sourceLinked="0"/>
        <c:majorTickMark val="out"/>
        <c:minorTickMark val="none"/>
        <c:tickLblPos val="nextTo"/>
        <c:txPr>
          <a:bodyPr rot="0" vert="horz"/>
          <a:lstStyle/>
          <a:p>
            <a:pPr>
              <a:defRPr/>
            </a:pPr>
            <a:endParaRPr lang="en-US"/>
          </a:p>
        </c:txPr>
        <c:crossAx val="378184584"/>
        <c:crosses val="autoZero"/>
        <c:crossBetween val="between"/>
      </c:valAx>
      <c:serAx>
        <c:axId val="377857984"/>
        <c:scaling>
          <c:orientation val="minMax"/>
        </c:scaling>
        <c:delete val="1"/>
        <c:axPos val="b"/>
        <c:majorTickMark val="out"/>
        <c:minorTickMark val="none"/>
        <c:tickLblPos val="nextTo"/>
        <c:crossAx val="378184192"/>
        <c:crosses val="autoZero"/>
      </c:serAx>
      <c:spPr>
        <a:noFill/>
        <a:ln w="25400">
          <a:noFill/>
        </a:ln>
      </c:spPr>
    </c:plotArea>
    <c:plotVisOnly val="1"/>
    <c:dispBlanksAs val="gap"/>
    <c:showDLblsOverMax val="0"/>
  </c:chart>
  <c:spPr>
    <a:ln w="31750" cmpd="dbl">
      <a:solidFill>
        <a:srgbClr val="00B050"/>
      </a:solidFill>
    </a:ln>
  </c:spPr>
  <c:txPr>
    <a:bodyPr/>
    <a:lstStyle/>
    <a:p>
      <a:pPr>
        <a:defRPr sz="1000" b="0" i="0" u="none" strike="noStrike" baseline="0">
          <a:solidFill>
            <a:schemeClr val="tx2"/>
          </a:solidFill>
          <a:latin typeface="Calibri"/>
          <a:ea typeface="Calibri"/>
          <a:cs typeface="Calibri"/>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Calibri"/>
                <a:ea typeface="Calibri"/>
                <a:cs typeface="Calibri"/>
              </a:defRPr>
            </a:pPr>
            <a:r>
              <a:rPr lang="en-US"/>
              <a:t>Annual Funding - OPEB Liabiity</a:t>
            </a:r>
          </a:p>
        </c:rich>
      </c:tx>
      <c:layout>
        <c:manualLayout>
          <c:xMode val="edge"/>
          <c:yMode val="edge"/>
          <c:x val="0.44222595337347531"/>
          <c:y val="6.1070931622112724E-2"/>
        </c:manualLayout>
      </c:layout>
      <c:overlay val="0"/>
    </c:title>
    <c:autoTitleDeleted val="0"/>
    <c:view3D>
      <c:rotX val="15"/>
      <c:rotY val="20"/>
      <c:depthPercent val="100"/>
      <c:rAngAx val="1"/>
    </c:view3D>
    <c:floor>
      <c:thickness val="0"/>
      <c:spPr>
        <a:solidFill>
          <a:srgbClr val="C00000"/>
        </a:solidFill>
      </c:spPr>
    </c:floor>
    <c:sideWall>
      <c:thickness val="0"/>
      <c:spPr>
        <a:noFill/>
        <a:ln w="25400">
          <a:noFill/>
        </a:ln>
      </c:spPr>
    </c:sideWall>
    <c:backWall>
      <c:thickness val="0"/>
      <c:spPr>
        <a:noFill/>
        <a:ln w="25400">
          <a:noFill/>
        </a:ln>
      </c:spPr>
    </c:backWall>
    <c:plotArea>
      <c:layout>
        <c:manualLayout>
          <c:layoutTarget val="inner"/>
          <c:xMode val="edge"/>
          <c:yMode val="edge"/>
          <c:x val="0.11812734778789202"/>
          <c:y val="4.9315224005303832E-2"/>
          <c:w val="0.86959799942871618"/>
          <c:h val="0.85767239735171519"/>
        </c:manualLayout>
      </c:layout>
      <c:bar3DChart>
        <c:barDir val="col"/>
        <c:grouping val="clustered"/>
        <c:varyColors val="0"/>
        <c:ser>
          <c:idx val="0"/>
          <c:order val="0"/>
          <c:spPr>
            <a:solidFill>
              <a:schemeClr val="accent1"/>
            </a:solidFill>
          </c:spPr>
          <c:invertIfNegative val="0"/>
          <c:dPt>
            <c:idx val="7"/>
            <c:invertIfNegative val="0"/>
            <c:bubble3D val="0"/>
            <c:extLst>
              <c:ext xmlns:c16="http://schemas.microsoft.com/office/drawing/2014/chart" uri="{C3380CC4-5D6E-409C-BE32-E72D297353CC}">
                <c16:uniqueId val="{00000000-D128-4207-81B9-0E72F1E49083}"/>
              </c:ext>
            </c:extLst>
          </c:dPt>
          <c:dPt>
            <c:idx val="8"/>
            <c:invertIfNegative val="0"/>
            <c:bubble3D val="0"/>
            <c:extLst>
              <c:ext xmlns:c16="http://schemas.microsoft.com/office/drawing/2014/chart" uri="{C3380CC4-5D6E-409C-BE32-E72D297353CC}">
                <c16:uniqueId val="{00000001-D128-4207-81B9-0E72F1E49083}"/>
              </c:ext>
            </c:extLst>
          </c:dPt>
          <c:dPt>
            <c:idx val="9"/>
            <c:invertIfNegative val="0"/>
            <c:bubble3D val="0"/>
            <c:extLst>
              <c:ext xmlns:c16="http://schemas.microsoft.com/office/drawing/2014/chart" uri="{C3380CC4-5D6E-409C-BE32-E72D297353CC}">
                <c16:uniqueId val="{00000002-D128-4207-81B9-0E72F1E49083}"/>
              </c:ext>
            </c:extLst>
          </c:dPt>
          <c:dPt>
            <c:idx val="10"/>
            <c:invertIfNegative val="0"/>
            <c:bubble3D val="0"/>
            <c:extLst>
              <c:ext xmlns:c16="http://schemas.microsoft.com/office/drawing/2014/chart" uri="{C3380CC4-5D6E-409C-BE32-E72D297353CC}">
                <c16:uniqueId val="{00000003-D128-4207-81B9-0E72F1E49083}"/>
              </c:ext>
            </c:extLst>
          </c:dPt>
          <c:dPt>
            <c:idx val="11"/>
            <c:invertIfNegative val="0"/>
            <c:bubble3D val="0"/>
            <c:spPr>
              <a:solidFill>
                <a:srgbClr val="00B050"/>
              </a:solidFill>
            </c:spPr>
            <c:extLst>
              <c:ext xmlns:c16="http://schemas.microsoft.com/office/drawing/2014/chart" uri="{C3380CC4-5D6E-409C-BE32-E72D297353CC}">
                <c16:uniqueId val="{00000005-D128-4207-81B9-0E72F1E49083}"/>
              </c:ext>
            </c:extLst>
          </c:dPt>
          <c:dLbls>
            <c:dLbl>
              <c:idx val="0"/>
              <c:layout>
                <c:manualLayout>
                  <c:x val="2.8809040272680846E-3"/>
                  <c:y val="-4.544014120327982E-2"/>
                </c:manualLayout>
              </c:layout>
              <c:tx>
                <c:rich>
                  <a:bodyPr/>
                  <a:lstStyle/>
                  <a:p>
                    <a:pPr>
                      <a:defRPr sz="800" b="1" i="0" u="none" strike="noStrike" baseline="0">
                        <a:solidFill>
                          <a:srgbClr val="000000"/>
                        </a:solidFill>
                        <a:latin typeface="Calibri"/>
                        <a:ea typeface="Calibri"/>
                        <a:cs typeface="Calibri"/>
                      </a:defRPr>
                    </a:pPr>
                    <a:r>
                      <a:rPr lang="en-US"/>
                      <a:t>$20K</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128-4207-81B9-0E72F1E49083}"/>
                </c:ext>
              </c:extLst>
            </c:dLbl>
            <c:dLbl>
              <c:idx val="1"/>
              <c:layout>
                <c:manualLayout>
                  <c:x val="9.0346314176791252E-3"/>
                  <c:y val="-3.706331766668701E-2"/>
                </c:manualLayout>
              </c:layout>
              <c:tx>
                <c:rich>
                  <a:bodyPr/>
                  <a:lstStyle/>
                  <a:p>
                    <a:pPr>
                      <a:defRPr sz="800" b="1" i="0" u="none" strike="noStrike" baseline="0">
                        <a:solidFill>
                          <a:srgbClr val="000000"/>
                        </a:solidFill>
                        <a:latin typeface="Calibri"/>
                        <a:ea typeface="Calibri"/>
                        <a:cs typeface="Calibri"/>
                      </a:defRPr>
                    </a:pPr>
                    <a:r>
                      <a:rPr lang="en-US"/>
                      <a:t>$26K</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128-4207-81B9-0E72F1E49083}"/>
                </c:ext>
              </c:extLst>
            </c:dLbl>
            <c:dLbl>
              <c:idx val="2"/>
              <c:layout>
                <c:manualLayout>
                  <c:x val="2.9076190938145054E-3"/>
                  <c:y val="-8.2259397506107591E-3"/>
                </c:manualLayout>
              </c:layout>
              <c:tx>
                <c:rich>
                  <a:bodyPr/>
                  <a:lstStyle/>
                  <a:p>
                    <a:pPr>
                      <a:defRPr sz="800" b="1" i="0" u="none" strike="noStrike" baseline="0">
                        <a:solidFill>
                          <a:srgbClr val="000000"/>
                        </a:solidFill>
                        <a:latin typeface="Calibri"/>
                        <a:ea typeface="Calibri"/>
                        <a:cs typeface="Calibri"/>
                      </a:defRPr>
                    </a:pPr>
                    <a:r>
                      <a:rPr lang="en-US"/>
                      <a:t>$565K</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128-4207-81B9-0E72F1E49083}"/>
                </c:ext>
              </c:extLst>
            </c:dLbl>
            <c:dLbl>
              <c:idx val="3"/>
              <c:layout>
                <c:manualLayout>
                  <c:x val="-8.4107317009313989E-4"/>
                  <c:y val="-2.3667065005647747E-2"/>
                </c:manualLayout>
              </c:layout>
              <c:tx>
                <c:rich>
                  <a:bodyPr/>
                  <a:lstStyle/>
                  <a:p>
                    <a:pPr>
                      <a:defRPr sz="800" b="1" i="0" u="none" strike="noStrike" baseline="0">
                        <a:solidFill>
                          <a:srgbClr val="000000"/>
                        </a:solidFill>
                        <a:latin typeface="Calibri"/>
                        <a:ea typeface="Calibri"/>
                        <a:cs typeface="Calibri"/>
                      </a:defRPr>
                    </a:pPr>
                    <a:r>
                      <a:rPr lang="en-US"/>
                      <a:t>$503K</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128-4207-81B9-0E72F1E49083}"/>
                </c:ext>
              </c:extLst>
            </c:dLbl>
            <c:dLbl>
              <c:idx val="4"/>
              <c:layout>
                <c:manualLayout>
                  <c:x val="-2.1800406366042027E-4"/>
                  <c:y val="-5.0361460007810445E-3"/>
                </c:manualLayout>
              </c:layout>
              <c:tx>
                <c:rich>
                  <a:bodyPr/>
                  <a:lstStyle/>
                  <a:p>
                    <a:pPr>
                      <a:defRPr sz="800" b="1" i="0" u="none" strike="noStrike" baseline="0">
                        <a:solidFill>
                          <a:srgbClr val="000000"/>
                        </a:solidFill>
                        <a:latin typeface="Calibri"/>
                        <a:ea typeface="Calibri"/>
                        <a:cs typeface="Calibri"/>
                      </a:defRPr>
                    </a:pPr>
                    <a:r>
                      <a:rPr lang="en-US"/>
                      <a:t>$550K</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128-4207-81B9-0E72F1E49083}"/>
                </c:ext>
              </c:extLst>
            </c:dLbl>
            <c:dLbl>
              <c:idx val="5"/>
              <c:delete val="1"/>
              <c:extLst>
                <c:ext xmlns:c15="http://schemas.microsoft.com/office/drawing/2012/chart" uri="{CE6537A1-D6FC-4f65-9D91-7224C49458BB}"/>
                <c:ext xmlns:c16="http://schemas.microsoft.com/office/drawing/2014/chart" uri="{C3380CC4-5D6E-409C-BE32-E72D297353CC}">
                  <c16:uniqueId val="{0000000B-D128-4207-81B9-0E72F1E49083}"/>
                </c:ext>
              </c:extLst>
            </c:dLbl>
            <c:dLbl>
              <c:idx val="6"/>
              <c:layout>
                <c:manualLayout>
                  <c:x val="-6.2823580875919924E-2"/>
                  <c:y val="-2.2912894723918345E-2"/>
                </c:manualLayout>
              </c:layout>
              <c:tx>
                <c:rich>
                  <a:bodyPr/>
                  <a:lstStyle/>
                  <a:p>
                    <a:pPr>
                      <a:defRPr sz="800" b="1" i="0" u="none" strike="noStrike" baseline="0">
                        <a:solidFill>
                          <a:srgbClr val="000000"/>
                        </a:solidFill>
                        <a:latin typeface="Calibri"/>
                        <a:ea typeface="Calibri"/>
                        <a:cs typeface="Calibri"/>
                      </a:defRPr>
                    </a:pPr>
                    <a:r>
                      <a:rPr lang="en-US"/>
                      <a:t>$1.35M</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D128-4207-81B9-0E72F1E49083}"/>
                </c:ext>
              </c:extLst>
            </c:dLbl>
            <c:dLbl>
              <c:idx val="7"/>
              <c:layout>
                <c:manualLayout>
                  <c:x val="1.0942694663167104E-2"/>
                  <c:y val="-1.4909664358483257E-2"/>
                </c:manualLayout>
              </c:layout>
              <c:tx>
                <c:rich>
                  <a:bodyPr/>
                  <a:lstStyle/>
                  <a:p>
                    <a:pPr>
                      <a:defRPr sz="800" b="1" i="0" u="none" strike="noStrike" baseline="0">
                        <a:solidFill>
                          <a:srgbClr val="000000"/>
                        </a:solidFill>
                        <a:latin typeface="Calibri"/>
                        <a:ea typeface="Calibri"/>
                        <a:cs typeface="Calibri"/>
                      </a:defRPr>
                    </a:pPr>
                    <a:r>
                      <a:rPr lang="en-US"/>
                      <a:t>$1.39M</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128-4207-81B9-0E72F1E49083}"/>
                </c:ext>
              </c:extLst>
            </c:dLbl>
            <c:dLbl>
              <c:idx val="8"/>
              <c:layout>
                <c:manualLayout>
                  <c:x val="1.0429837184109687E-2"/>
                  <c:y val="-1.4417531718569781E-2"/>
                </c:manualLayout>
              </c:layout>
              <c:tx>
                <c:rich>
                  <a:bodyPr/>
                  <a:lstStyle/>
                  <a:p>
                    <a:pPr>
                      <a:defRPr sz="800" b="1" i="0" u="none" strike="noStrike" baseline="0">
                        <a:solidFill>
                          <a:srgbClr val="000000"/>
                        </a:solidFill>
                        <a:latin typeface="Calibri"/>
                        <a:ea typeface="Calibri"/>
                        <a:cs typeface="Calibri"/>
                      </a:defRPr>
                    </a:pPr>
                    <a:r>
                      <a:rPr lang="en-US"/>
                      <a:t>$1.415M</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128-4207-81B9-0E72F1E49083}"/>
                </c:ext>
              </c:extLst>
            </c:dLbl>
            <c:dLbl>
              <c:idx val="9"/>
              <c:layout>
                <c:manualLayout>
                  <c:x val="1.1437908496732025E-2"/>
                  <c:y val="-1.386001386001386E-2"/>
                </c:manualLayout>
              </c:layout>
              <c:tx>
                <c:rich>
                  <a:bodyPr/>
                  <a:lstStyle/>
                  <a:p>
                    <a:pPr>
                      <a:defRPr sz="800" b="1" i="0" u="none" strike="noStrike" baseline="0">
                        <a:solidFill>
                          <a:srgbClr val="000000"/>
                        </a:solidFill>
                        <a:latin typeface="Calibri"/>
                        <a:ea typeface="Calibri"/>
                        <a:cs typeface="Calibri"/>
                      </a:defRPr>
                    </a:pPr>
                    <a:r>
                      <a:rPr lang="en-US"/>
                      <a:t>$1.44M</a:t>
                    </a:r>
                  </a:p>
                </c:rich>
              </c:tx>
              <c:numFmt formatCode="\$#,##0" sourceLinked="0"/>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128-4207-81B9-0E72F1E49083}"/>
                </c:ext>
              </c:extLst>
            </c:dLbl>
            <c:dLbl>
              <c:idx val="10"/>
              <c:layout>
                <c:manualLayout>
                  <c:x val="1.1437908496732145E-2"/>
                  <c:y val="-1.386001386001386E-2"/>
                </c:manualLayout>
              </c:layout>
              <c:tx>
                <c:rich>
                  <a:bodyPr/>
                  <a:lstStyle/>
                  <a:p>
                    <a:pPr>
                      <a:defRPr sz="800" b="1" i="0" u="none" strike="noStrike" baseline="0">
                        <a:solidFill>
                          <a:srgbClr val="000000"/>
                        </a:solidFill>
                        <a:latin typeface="Calibri"/>
                        <a:ea typeface="Calibri"/>
                        <a:cs typeface="Calibri"/>
                      </a:defRPr>
                    </a:pPr>
                    <a:r>
                      <a:rPr lang="en-US"/>
                      <a:t>$1.465M</a:t>
                    </a:r>
                  </a:p>
                </c:rich>
              </c:tx>
              <c:numFmt formatCode="\$#,##0" sourceLinked="0"/>
              <c:spPr>
                <a:noFill/>
                <a:ln w="25400">
                  <a:noFill/>
                </a:ln>
              </c:spPr>
              <c:showLegendKey val="0"/>
              <c:showVal val="0"/>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128-4207-81B9-0E72F1E49083}"/>
                </c:ext>
              </c:extLst>
            </c:dLbl>
            <c:dLbl>
              <c:idx val="11"/>
              <c:layout>
                <c:manualLayout>
                  <c:x val="7.9365079365078198E-3"/>
                  <c:y val="-1.1554015020219553E-2"/>
                </c:manualLayout>
              </c:layout>
              <c:tx>
                <c:rich>
                  <a:bodyPr/>
                  <a:lstStyle/>
                  <a:p>
                    <a:r>
                      <a:rPr lang="en-US"/>
                      <a:t>$1.49M</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128-4207-81B9-0E72F1E49083}"/>
                </c:ext>
              </c:extLst>
            </c:dLbl>
            <c:numFmt formatCode="\$#,##0" sourceLinked="0"/>
            <c:spPr>
              <a:noFill/>
              <a:ln w="25400">
                <a:noFill/>
              </a:ln>
            </c:spPr>
            <c:txPr>
              <a:bodyPr wrap="square" lIns="38100" tIns="19050" rIns="38100" bIns="19050" anchor="ctr">
                <a:spAutoFit/>
              </a:bodyPr>
              <a:lstStyle/>
              <a:p>
                <a:pPr>
                  <a:defRPr sz="8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'[Excel charts for fy22.xls]22opeb'!$B$2:$M$2</c:f>
              <c:strCache>
                <c:ptCount val="12"/>
                <c:pt idx="0">
                  <c:v>FY2011</c:v>
                </c:pt>
                <c:pt idx="1">
                  <c:v>FY2012</c:v>
                </c:pt>
                <c:pt idx="2">
                  <c:v>FY2013</c:v>
                </c:pt>
                <c:pt idx="3">
                  <c:v>FY2014</c:v>
                </c:pt>
                <c:pt idx="4">
                  <c:v>FY2015</c:v>
                </c:pt>
                <c:pt idx="5">
                  <c:v>FY2016</c:v>
                </c:pt>
                <c:pt idx="6">
                  <c:v>FY2017</c:v>
                </c:pt>
                <c:pt idx="7">
                  <c:v>FY2018</c:v>
                </c:pt>
                <c:pt idx="8">
                  <c:v> FY2019</c:v>
                </c:pt>
                <c:pt idx="9">
                  <c:v>FY2020</c:v>
                </c:pt>
                <c:pt idx="10">
                  <c:v>FY2021</c:v>
                </c:pt>
                <c:pt idx="11">
                  <c:v>FY2022</c:v>
                </c:pt>
              </c:strCache>
            </c:strRef>
          </c:cat>
          <c:val>
            <c:numRef>
              <c:f>'[Excel charts for fy22.xls]22opeb'!$B$3:$M$3</c:f>
              <c:numCache>
                <c:formatCode>General</c:formatCode>
                <c:ptCount val="12"/>
                <c:pt idx="0">
                  <c:v>20000</c:v>
                </c:pt>
                <c:pt idx="1">
                  <c:v>26000</c:v>
                </c:pt>
                <c:pt idx="2">
                  <c:v>565000</c:v>
                </c:pt>
                <c:pt idx="3">
                  <c:v>503000</c:v>
                </c:pt>
                <c:pt idx="4">
                  <c:v>550000</c:v>
                </c:pt>
                <c:pt idx="5">
                  <c:v>1350000</c:v>
                </c:pt>
                <c:pt idx="6">
                  <c:v>1350000</c:v>
                </c:pt>
                <c:pt idx="7">
                  <c:v>1390000</c:v>
                </c:pt>
                <c:pt idx="8">
                  <c:v>1415000</c:v>
                </c:pt>
                <c:pt idx="9">
                  <c:v>1440000</c:v>
                </c:pt>
                <c:pt idx="10">
                  <c:v>1465000</c:v>
                </c:pt>
                <c:pt idx="11">
                  <c:v>1490000</c:v>
                </c:pt>
              </c:numCache>
            </c:numRef>
          </c:val>
          <c:extLst>
            <c:ext xmlns:c16="http://schemas.microsoft.com/office/drawing/2014/chart" uri="{C3380CC4-5D6E-409C-BE32-E72D297353CC}">
              <c16:uniqueId val="{0000000D-D128-4207-81B9-0E72F1E49083}"/>
            </c:ext>
          </c:extLst>
        </c:ser>
        <c:dLbls>
          <c:showLegendKey val="0"/>
          <c:showVal val="0"/>
          <c:showCatName val="0"/>
          <c:showSerName val="0"/>
          <c:showPercent val="0"/>
          <c:showBubbleSize val="0"/>
        </c:dLbls>
        <c:gapWidth val="75"/>
        <c:shape val="box"/>
        <c:axId val="378185368"/>
        <c:axId val="378185760"/>
        <c:axId val="0"/>
      </c:bar3DChart>
      <c:catAx>
        <c:axId val="378185368"/>
        <c:scaling>
          <c:orientation val="minMax"/>
        </c:scaling>
        <c:delete val="0"/>
        <c:axPos val="b"/>
        <c:numFmt formatCode="General" sourceLinked="1"/>
        <c:majorTickMark val="none"/>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378185760"/>
        <c:crosses val="autoZero"/>
        <c:auto val="1"/>
        <c:lblAlgn val="ctr"/>
        <c:lblOffset val="100"/>
        <c:noMultiLvlLbl val="0"/>
      </c:catAx>
      <c:valAx>
        <c:axId val="378185760"/>
        <c:scaling>
          <c:orientation val="minMax"/>
          <c:max val="2000000"/>
          <c:min val="0"/>
        </c:scaling>
        <c:delete val="0"/>
        <c:axPos val="l"/>
        <c:numFmt formatCode="\$#,##0" sourceLinked="0"/>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78185368"/>
        <c:crosses val="autoZero"/>
        <c:crossBetween val="between"/>
        <c:majorUnit val="200000"/>
      </c:valAx>
      <c:spPr>
        <a:solidFill>
          <a:schemeClr val="bg1"/>
        </a:solidFill>
      </c:spPr>
    </c:plotArea>
    <c:plotVisOnly val="1"/>
    <c:dispBlanksAs val="gap"/>
    <c:showDLblsOverMax val="0"/>
  </c:chart>
  <c:spPr>
    <a:solidFill>
      <a:schemeClr val="bg1"/>
    </a:solidFill>
    <a:ln w="34925" cap="rnd" cmpd="dbl">
      <a:solidFill>
        <a:schemeClr val="accent1"/>
      </a:solidFill>
      <a:beve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0.55319</cdr:x>
      <cdr:y>0.2618</cdr:y>
    </cdr:from>
    <cdr:to>
      <cdr:x>0.62763</cdr:x>
      <cdr:y>0.32267</cdr:y>
    </cdr:to>
    <cdr:sp macro="" textlink="">
      <cdr:nvSpPr>
        <cdr:cNvPr id="2" name="TextBox 1"/>
        <cdr:cNvSpPr txBox="1"/>
      </cdr:nvSpPr>
      <cdr:spPr>
        <a:xfrm xmlns:a="http://schemas.openxmlformats.org/drawingml/2006/main">
          <a:off x="3977274" y="962260"/>
          <a:ext cx="535149" cy="2237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b="1" dirty="0"/>
            <a:t>$1.35M</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238" cy="465138"/>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8276" y="0"/>
            <a:ext cx="3043238" cy="465138"/>
          </a:xfrm>
          <a:prstGeom prst="rect">
            <a:avLst/>
          </a:prstGeom>
        </p:spPr>
        <p:txBody>
          <a:bodyPr vert="horz" lIns="91431" tIns="45715" rIns="91431" bIns="45715" rtlCol="0"/>
          <a:lstStyle>
            <a:lvl1pPr algn="r">
              <a:defRPr sz="1200"/>
            </a:lvl1pPr>
          </a:lstStyle>
          <a:p>
            <a:fld id="{26AAB638-3513-4CC3-84DF-9E7E6CF55844}" type="datetimeFigureOut">
              <a:rPr lang="en-US" smtClean="0"/>
              <a:t>3/19/2021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376"/>
            <a:ext cx="3043238" cy="465138"/>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8276" y="8842376"/>
            <a:ext cx="3043238" cy="465138"/>
          </a:xfrm>
          <a:prstGeom prst="rect">
            <a:avLst/>
          </a:prstGeom>
        </p:spPr>
        <p:txBody>
          <a:bodyPr vert="horz" lIns="91431" tIns="45715" rIns="91431" bIns="45715" rtlCol="0" anchor="b"/>
          <a:lstStyle>
            <a:lvl1pPr algn="r">
              <a:defRPr sz="1200"/>
            </a:lvl1pPr>
          </a:lstStyle>
          <a:p>
            <a:fld id="{36FFB2DE-96A0-445A-AFD1-CE77F2096199}" type="slidenum">
              <a:rPr lang="en-US" smtClean="0"/>
              <a:t>‹#›</a:t>
            </a:fld>
            <a:endParaRPr lang="en-US"/>
          </a:p>
        </p:txBody>
      </p:sp>
    </p:spTree>
    <p:extLst>
      <p:ext uri="{BB962C8B-B14F-4D97-AF65-F5344CB8AC3E}">
        <p14:creationId xmlns:p14="http://schemas.microsoft.com/office/powerpoint/2010/main" val="286881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solidFill>
                  <a:srgbClr val="E4E9EF"/>
                </a:solidFill>
              </a:rPr>
              <a:t>Thursday, November 02, 2017</a:t>
            </a:r>
            <a:endParaRPr lang="en-US" dirty="0">
              <a:solidFill>
                <a:srgbClr val="E4E9EF"/>
              </a:solidFill>
            </a:endParaRPr>
          </a:p>
        </p:txBody>
      </p:sp>
      <p:sp>
        <p:nvSpPr>
          <p:cNvPr id="5" name="Footer Placeholder 4"/>
          <p:cNvSpPr>
            <a:spLocks noGrp="1"/>
          </p:cNvSpPr>
          <p:nvPr>
            <p:ph type="ftr" sz="quarter" idx="11"/>
          </p:nvPr>
        </p:nvSpPr>
        <p:spPr/>
        <p:txBody>
          <a:bodyPr/>
          <a:lstStyle/>
          <a:p>
            <a:endParaRPr lang="en-US" dirty="0">
              <a:solidFill>
                <a:srgbClr val="E4E9EF"/>
              </a:solidFill>
            </a:endParaRPr>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dirty="0"/>
          </a:p>
        </p:txBody>
      </p:sp>
    </p:spTree>
    <p:extLst>
      <p:ext uri="{BB962C8B-B14F-4D97-AF65-F5344CB8AC3E}">
        <p14:creationId xmlns:p14="http://schemas.microsoft.com/office/powerpoint/2010/main" val="102013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srgbClr val="5B6973"/>
                </a:solidFill>
              </a:rPr>
              <a:t>Thursday, November 02, 2017</a:t>
            </a:r>
            <a:endParaRPr lang="en-US" dirty="0">
              <a:solidFill>
                <a:srgbClr val="002060">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002060">
                  <a:shade val="75000"/>
                </a:srgbClr>
              </a:solidFill>
            </a:endParaRPr>
          </a:p>
        </p:txBody>
      </p:sp>
      <p:sp>
        <p:nvSpPr>
          <p:cNvPr id="6" name="Slide Number Placeholder 5"/>
          <p:cNvSpPr>
            <a:spLocks noGrp="1"/>
          </p:cNvSpPr>
          <p:nvPr>
            <p:ph type="sldNum" sz="quarter" idx="12"/>
          </p:nvPr>
        </p:nvSpPr>
        <p:spPr/>
        <p:txBody>
          <a:body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Tree>
    <p:extLst>
      <p:ext uri="{BB962C8B-B14F-4D97-AF65-F5344CB8AC3E}">
        <p14:creationId xmlns:p14="http://schemas.microsoft.com/office/powerpoint/2010/main" val="1489741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srgbClr val="5B6973"/>
                </a:solidFill>
              </a:rPr>
              <a:t>Thursday, November 02, 2017</a:t>
            </a:r>
            <a:endParaRPr lang="en-US" dirty="0">
              <a:solidFill>
                <a:srgbClr val="002060">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002060">
                  <a:shade val="75000"/>
                </a:srgbClr>
              </a:solidFill>
            </a:endParaRPr>
          </a:p>
        </p:txBody>
      </p:sp>
      <p:sp>
        <p:nvSpPr>
          <p:cNvPr id="6" name="Slide Number Placeholder 5"/>
          <p:cNvSpPr>
            <a:spLocks noGrp="1"/>
          </p:cNvSpPr>
          <p:nvPr>
            <p:ph type="sldNum" sz="quarter" idx="12"/>
          </p:nvPr>
        </p:nvSpPr>
        <p:spPr/>
        <p:txBody>
          <a:body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Tree>
    <p:extLst>
      <p:ext uri="{BB962C8B-B14F-4D97-AF65-F5344CB8AC3E}">
        <p14:creationId xmlns:p14="http://schemas.microsoft.com/office/powerpoint/2010/main" val="3503810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E4E9EF"/>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E4E9EF"/>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E4E9EF"/>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1490540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E4E9EF"/>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E4E9EF"/>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E4E9EF"/>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669306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Tree>
    <p:extLst>
      <p:ext uri="{BB962C8B-B14F-4D97-AF65-F5344CB8AC3E}">
        <p14:creationId xmlns:p14="http://schemas.microsoft.com/office/powerpoint/2010/main" val="1732142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Tree>
    <p:extLst>
      <p:ext uri="{BB962C8B-B14F-4D97-AF65-F5344CB8AC3E}">
        <p14:creationId xmlns:p14="http://schemas.microsoft.com/office/powerpoint/2010/main" val="4103081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Tree>
    <p:extLst>
      <p:ext uri="{BB962C8B-B14F-4D97-AF65-F5344CB8AC3E}">
        <p14:creationId xmlns:p14="http://schemas.microsoft.com/office/powerpoint/2010/main" val="2985246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Tree>
    <p:extLst>
      <p:ext uri="{BB962C8B-B14F-4D97-AF65-F5344CB8AC3E}">
        <p14:creationId xmlns:p14="http://schemas.microsoft.com/office/powerpoint/2010/main" val="135099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5B6973"/>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5B6973"/>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5B6973"/>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570927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347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srgbClr val="E4E9EF"/>
                </a:solidFill>
              </a:rPr>
              <a:t>Thursday, November 02, 2017</a:t>
            </a:r>
            <a:endParaRPr lang="en-US" dirty="0">
              <a:solidFill>
                <a:srgbClr val="E4E9EF"/>
              </a:solidFill>
            </a:endParaRPr>
          </a:p>
        </p:txBody>
      </p:sp>
      <p:sp>
        <p:nvSpPr>
          <p:cNvPr id="5" name="Footer Placeholder 4"/>
          <p:cNvSpPr>
            <a:spLocks noGrp="1"/>
          </p:cNvSpPr>
          <p:nvPr>
            <p:ph type="ftr" sz="quarter" idx="11"/>
          </p:nvPr>
        </p:nvSpPr>
        <p:spPr/>
        <p:txBody>
          <a:bodyPr/>
          <a:lstStyle/>
          <a:p>
            <a:endParaRPr lang="en-US" dirty="0">
              <a:solidFill>
                <a:srgbClr val="E4E9EF"/>
              </a:solidFill>
            </a:endParaRPr>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dirty="0"/>
          </a:p>
        </p:txBody>
      </p:sp>
    </p:spTree>
    <p:extLst>
      <p:ext uri="{BB962C8B-B14F-4D97-AF65-F5344CB8AC3E}">
        <p14:creationId xmlns:p14="http://schemas.microsoft.com/office/powerpoint/2010/main" val="309864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9" name="Slide Number Placeholder 8"/>
          <p:cNvSpPr>
            <a:spLocks noGrp="1"/>
          </p:cNvSpPr>
          <p:nvPr>
            <p:ph type="sldNum"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10" name="Footer Placeholder 9"/>
          <p:cNvSpPr>
            <a:spLocks noGrp="1"/>
          </p:cNvSpPr>
          <p:nvPr>
            <p:ph type="ftr"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Tree>
    <p:extLst>
      <p:ext uri="{BB962C8B-B14F-4D97-AF65-F5344CB8AC3E}">
        <p14:creationId xmlns:p14="http://schemas.microsoft.com/office/powerpoint/2010/main" val="42835490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Tree>
    <p:extLst>
      <p:ext uri="{BB962C8B-B14F-4D97-AF65-F5344CB8AC3E}">
        <p14:creationId xmlns:p14="http://schemas.microsoft.com/office/powerpoint/2010/main" val="437299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Tree>
    <p:extLst>
      <p:ext uri="{BB962C8B-B14F-4D97-AF65-F5344CB8AC3E}">
        <p14:creationId xmlns:p14="http://schemas.microsoft.com/office/powerpoint/2010/main" val="102940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srgbClr val="5B6973"/>
                </a:solidFill>
              </a:rPr>
              <a:t>Thursday, November 02, 2017</a:t>
            </a:r>
            <a:endParaRPr lang="en-US" dirty="0">
              <a:solidFill>
                <a:srgbClr val="002060">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002060">
                  <a:shade val="75000"/>
                </a:srgbClr>
              </a:solidFill>
            </a:endParaRPr>
          </a:p>
        </p:txBody>
      </p:sp>
      <p:sp>
        <p:nvSpPr>
          <p:cNvPr id="6" name="Slide Number Placeholder 5"/>
          <p:cNvSpPr>
            <a:spLocks noGrp="1"/>
          </p:cNvSpPr>
          <p:nvPr>
            <p:ph type="sldNum" sz="quarter" idx="12"/>
          </p:nvPr>
        </p:nvSpPr>
        <p:spPr/>
        <p:txBody>
          <a:body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Tree>
    <p:extLst>
      <p:ext uri="{BB962C8B-B14F-4D97-AF65-F5344CB8AC3E}">
        <p14:creationId xmlns:p14="http://schemas.microsoft.com/office/powerpoint/2010/main" val="91736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solidFill>
                  <a:srgbClr val="5B6973"/>
                </a:solidFill>
              </a:rPr>
              <a:t>Thursday, November 02, 2017</a:t>
            </a:r>
            <a:endParaRPr lang="en-US" dirty="0">
              <a:solidFill>
                <a:srgbClr val="002060">
                  <a:shade val="75000"/>
                </a:srgbClr>
              </a:solidFill>
            </a:endParaRPr>
          </a:p>
        </p:txBody>
      </p:sp>
      <p:sp>
        <p:nvSpPr>
          <p:cNvPr id="6" name="Footer Placeholder 5"/>
          <p:cNvSpPr>
            <a:spLocks noGrp="1"/>
          </p:cNvSpPr>
          <p:nvPr>
            <p:ph type="ftr" sz="quarter" idx="11"/>
          </p:nvPr>
        </p:nvSpPr>
        <p:spPr/>
        <p:txBody>
          <a:bodyPr/>
          <a:lstStyle/>
          <a:p>
            <a:endParaRPr lang="en-US" dirty="0">
              <a:solidFill>
                <a:srgbClr val="002060">
                  <a:shade val="75000"/>
                </a:srgbClr>
              </a:solidFill>
            </a:endParaRPr>
          </a:p>
        </p:txBody>
      </p:sp>
      <p:sp>
        <p:nvSpPr>
          <p:cNvPr id="7" name="Slide Number Placeholder 6"/>
          <p:cNvSpPr>
            <a:spLocks noGrp="1"/>
          </p:cNvSpPr>
          <p:nvPr>
            <p:ph type="sldNum" sz="quarter" idx="12"/>
          </p:nvPr>
        </p:nvSpPr>
        <p:spPr/>
        <p:txBody>
          <a:body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Tree>
    <p:extLst>
      <p:ext uri="{BB962C8B-B14F-4D97-AF65-F5344CB8AC3E}">
        <p14:creationId xmlns:p14="http://schemas.microsoft.com/office/powerpoint/2010/main" val="214171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srgbClr val="5B6973"/>
                </a:solidFill>
              </a:rPr>
              <a:t>Thursday, November 02, 2017</a:t>
            </a:r>
            <a:endParaRPr lang="en-US" dirty="0">
              <a:solidFill>
                <a:srgbClr val="002060">
                  <a:shade val="75000"/>
                </a:srgbClr>
              </a:solidFill>
            </a:endParaRPr>
          </a:p>
        </p:txBody>
      </p:sp>
      <p:sp>
        <p:nvSpPr>
          <p:cNvPr id="8" name="Footer Placeholder 7"/>
          <p:cNvSpPr>
            <a:spLocks noGrp="1"/>
          </p:cNvSpPr>
          <p:nvPr>
            <p:ph type="ftr" sz="quarter" idx="11"/>
          </p:nvPr>
        </p:nvSpPr>
        <p:spPr/>
        <p:txBody>
          <a:bodyPr/>
          <a:lstStyle/>
          <a:p>
            <a:endParaRPr lang="en-US" dirty="0">
              <a:solidFill>
                <a:srgbClr val="002060">
                  <a:shade val="75000"/>
                </a:srgbClr>
              </a:solidFill>
            </a:endParaRPr>
          </a:p>
        </p:txBody>
      </p:sp>
      <p:sp>
        <p:nvSpPr>
          <p:cNvPr id="9" name="Slide Number Placeholder 8"/>
          <p:cNvSpPr>
            <a:spLocks noGrp="1"/>
          </p:cNvSpPr>
          <p:nvPr>
            <p:ph type="sldNum" sz="quarter" idx="12"/>
          </p:nvPr>
        </p:nvSpPr>
        <p:spPr/>
        <p:txBody>
          <a:body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Tree>
    <p:extLst>
      <p:ext uri="{BB962C8B-B14F-4D97-AF65-F5344CB8AC3E}">
        <p14:creationId xmlns:p14="http://schemas.microsoft.com/office/powerpoint/2010/main" val="278071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srgbClr val="5B6973"/>
                </a:solidFill>
              </a:rPr>
              <a:t>Thursday, November 02, 2017</a:t>
            </a:r>
            <a:endParaRPr lang="en-US" dirty="0">
              <a:solidFill>
                <a:srgbClr val="002060">
                  <a:shade val="75000"/>
                </a:srgbClr>
              </a:solidFill>
            </a:endParaRPr>
          </a:p>
        </p:txBody>
      </p:sp>
      <p:sp>
        <p:nvSpPr>
          <p:cNvPr id="4" name="Footer Placeholder 3"/>
          <p:cNvSpPr>
            <a:spLocks noGrp="1"/>
          </p:cNvSpPr>
          <p:nvPr>
            <p:ph type="ftr" sz="quarter" idx="11"/>
          </p:nvPr>
        </p:nvSpPr>
        <p:spPr/>
        <p:txBody>
          <a:bodyPr/>
          <a:lstStyle/>
          <a:p>
            <a:endParaRPr lang="en-US" dirty="0">
              <a:solidFill>
                <a:srgbClr val="002060">
                  <a:shade val="75000"/>
                </a:srgbClr>
              </a:solidFill>
            </a:endParaRPr>
          </a:p>
        </p:txBody>
      </p:sp>
      <p:sp>
        <p:nvSpPr>
          <p:cNvPr id="5" name="Slide Number Placeholder 4"/>
          <p:cNvSpPr>
            <a:spLocks noGrp="1"/>
          </p:cNvSpPr>
          <p:nvPr>
            <p:ph type="sldNum" sz="quarter" idx="12"/>
          </p:nvPr>
        </p:nvSpPr>
        <p:spPr/>
        <p:txBody>
          <a:body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Tree>
    <p:extLst>
      <p:ext uri="{BB962C8B-B14F-4D97-AF65-F5344CB8AC3E}">
        <p14:creationId xmlns:p14="http://schemas.microsoft.com/office/powerpoint/2010/main" val="4568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5B6973"/>
                </a:solidFill>
              </a:rPr>
              <a:t>Thursday, November 02, 2017</a:t>
            </a:r>
            <a:endParaRPr lang="en-US" dirty="0">
              <a:solidFill>
                <a:srgbClr val="5B6973"/>
              </a:solidFill>
            </a:endParaRPr>
          </a:p>
        </p:txBody>
      </p:sp>
      <p:sp>
        <p:nvSpPr>
          <p:cNvPr id="3" name="Footer Placeholder 2"/>
          <p:cNvSpPr>
            <a:spLocks noGrp="1"/>
          </p:cNvSpPr>
          <p:nvPr>
            <p:ph type="ftr" sz="quarter" idx="11"/>
          </p:nvPr>
        </p:nvSpPr>
        <p:spPr/>
        <p:txBody>
          <a:bodyPr/>
          <a:lstStyle/>
          <a:p>
            <a:endParaRPr lang="en-US" dirty="0">
              <a:solidFill>
                <a:srgbClr val="5B6973"/>
              </a:solidFill>
            </a:endParaRPr>
          </a:p>
        </p:txBody>
      </p:sp>
      <p:sp>
        <p:nvSpPr>
          <p:cNvPr id="4" name="Slide Number Placeholder 3"/>
          <p:cNvSpPr>
            <a:spLocks noGrp="1"/>
          </p:cNvSpPr>
          <p:nvPr>
            <p:ph type="sldNum" sz="quarter" idx="12"/>
          </p:nvPr>
        </p:nvSpPr>
        <p:spPr/>
        <p:txBody>
          <a:bodyPr/>
          <a:lstStyle/>
          <a:p>
            <a:fld id="{CF7A2BDD-D331-44F0-96AA-4FB4ED497064}" type="slidenum">
              <a:rPr lang="en-US" smtClean="0"/>
              <a:pPr/>
              <a:t>‹#›</a:t>
            </a:fld>
            <a:endParaRPr lang="en-US" dirty="0"/>
          </a:p>
        </p:txBody>
      </p:sp>
    </p:spTree>
    <p:extLst>
      <p:ext uri="{BB962C8B-B14F-4D97-AF65-F5344CB8AC3E}">
        <p14:creationId xmlns:p14="http://schemas.microsoft.com/office/powerpoint/2010/main" val="309538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srgbClr val="5B6973"/>
                </a:solidFill>
              </a:rPr>
              <a:t>Thursday, November 02, 2017</a:t>
            </a:r>
            <a:endParaRPr lang="en-US" dirty="0">
              <a:solidFill>
                <a:srgbClr val="002060">
                  <a:shade val="75000"/>
                </a:srgbClr>
              </a:solidFill>
            </a:endParaRPr>
          </a:p>
        </p:txBody>
      </p:sp>
      <p:sp>
        <p:nvSpPr>
          <p:cNvPr id="6" name="Footer Placeholder 5"/>
          <p:cNvSpPr>
            <a:spLocks noGrp="1"/>
          </p:cNvSpPr>
          <p:nvPr>
            <p:ph type="ftr" sz="quarter" idx="11"/>
          </p:nvPr>
        </p:nvSpPr>
        <p:spPr/>
        <p:txBody>
          <a:bodyPr/>
          <a:lstStyle/>
          <a:p>
            <a:endParaRPr lang="en-US" dirty="0">
              <a:solidFill>
                <a:srgbClr val="002060">
                  <a:shade val="75000"/>
                </a:srgbClr>
              </a:solidFill>
            </a:endParaRPr>
          </a:p>
        </p:txBody>
      </p:sp>
      <p:sp>
        <p:nvSpPr>
          <p:cNvPr id="7" name="Slide Number Placeholder 6"/>
          <p:cNvSpPr>
            <a:spLocks noGrp="1"/>
          </p:cNvSpPr>
          <p:nvPr>
            <p:ph type="sldNum" sz="quarter" idx="12"/>
          </p:nvPr>
        </p:nvSpPr>
        <p:spPr/>
        <p:txBody>
          <a:body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500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US" smtClean="0">
                <a:solidFill>
                  <a:srgbClr val="5B6973"/>
                </a:solidFill>
              </a:rPr>
              <a:t>Thursday, November 02, 2017</a:t>
            </a:r>
            <a:endParaRPr lang="en-US" dirty="0">
              <a:solidFill>
                <a:srgbClr val="002060">
                  <a:shade val="75000"/>
                </a:srgbClr>
              </a:solidFill>
            </a:endParaRPr>
          </a:p>
        </p:txBody>
      </p:sp>
      <p:sp>
        <p:nvSpPr>
          <p:cNvPr id="9" name="Slide Number Placeholder 8"/>
          <p:cNvSpPr>
            <a:spLocks noGrp="1"/>
          </p:cNvSpPr>
          <p:nvPr>
            <p:ph type="sldNum" sz="quarter" idx="11"/>
          </p:nvPr>
        </p:nvSpPr>
        <p:spPr/>
        <p:txBody>
          <a:body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
        <p:nvSpPr>
          <p:cNvPr id="10" name="Footer Placeholder 9"/>
          <p:cNvSpPr>
            <a:spLocks noGrp="1"/>
          </p:cNvSpPr>
          <p:nvPr>
            <p:ph type="ftr" sz="quarter" idx="12"/>
          </p:nvPr>
        </p:nvSpPr>
        <p:spPr/>
        <p:txBody>
          <a:bodyPr/>
          <a:lstStyle/>
          <a:p>
            <a:endParaRPr lang="en-US" dirty="0">
              <a:solidFill>
                <a:srgbClr val="002060">
                  <a:shade val="75000"/>
                </a:srgbClr>
              </a:solidFill>
            </a:endParaRPr>
          </a:p>
        </p:txBody>
      </p:sp>
    </p:spTree>
    <p:extLst>
      <p:ext uri="{BB962C8B-B14F-4D97-AF65-F5344CB8AC3E}">
        <p14:creationId xmlns:p14="http://schemas.microsoft.com/office/powerpoint/2010/main" val="148809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F7A2BDD-D331-44F0-96AA-4FB4ED497064}" type="slidenum">
              <a:rPr lang="en-US" smtClean="0">
                <a:solidFill>
                  <a:srgbClr val="002060">
                    <a:shade val="75000"/>
                  </a:srgbClr>
                </a:solidFill>
              </a:rPr>
              <a:pPr/>
              <a:t>‹#›</a:t>
            </a:fld>
            <a:endParaRPr lang="en-US" dirty="0">
              <a:solidFill>
                <a:srgbClr val="002060">
                  <a:shade val="75000"/>
                </a:srgbClr>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002060">
                  <a:shade val="75000"/>
                </a:srgbClr>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smtClean="0">
                <a:solidFill>
                  <a:srgbClr val="5B6973"/>
                </a:solidFill>
              </a:rPr>
              <a:t>Thursday, November 02, 2017</a:t>
            </a:r>
            <a:endParaRPr lang="en-US" dirty="0">
              <a:solidFill>
                <a:srgbClr val="002060">
                  <a:shade val="75000"/>
                </a:srgbClr>
              </a:solidFill>
            </a:endParaRPr>
          </a:p>
        </p:txBody>
      </p:sp>
    </p:spTree>
    <p:extLst>
      <p:ext uri="{BB962C8B-B14F-4D97-AF65-F5344CB8AC3E}">
        <p14:creationId xmlns:p14="http://schemas.microsoft.com/office/powerpoint/2010/main" val="70591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002060">
                    <a:shade val="75000"/>
                  </a:srgb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rgbClr val="002060">
                    <a:shade val="75000"/>
                  </a:srgbClr>
                </a:solidFill>
                <a:effectLst/>
                <a:uLnTx/>
                <a:uFillTx/>
                <a:latin typeface="Calibri"/>
                <a:ea typeface="+mn-ea"/>
                <a:cs typeface="+mn-cs"/>
              </a:rPr>
              <a:t>Thursday, November 02, 2017</a:t>
            </a:r>
            <a:endParaRPr kumimoji="0" lang="en-US" sz="1200" b="0" i="0" u="none" strike="noStrike" kern="1200" cap="none" spc="0" normalizeH="0" baseline="0" noProof="0" dirty="0">
              <a:ln>
                <a:noFill/>
              </a:ln>
              <a:solidFill>
                <a:srgbClr val="002060">
                  <a:shade val="75000"/>
                </a:srgbClr>
              </a:solidFill>
              <a:effectLst/>
              <a:uLnTx/>
              <a:uFillTx/>
              <a:latin typeface="Calibri"/>
              <a:ea typeface="+mn-ea"/>
              <a:cs typeface="+mn-cs"/>
            </a:endParaRPr>
          </a:p>
        </p:txBody>
      </p:sp>
    </p:spTree>
    <p:extLst>
      <p:ext uri="{BB962C8B-B14F-4D97-AF65-F5344CB8AC3E}">
        <p14:creationId xmlns:p14="http://schemas.microsoft.com/office/powerpoint/2010/main" val="40423212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lbucari\AppData\Local\Microsoft\Windows\Temporary Internet Files\Content.Outlook\V2JMNYPT\WestwoodSeal_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167640"/>
            <a:ext cx="2057400" cy="2057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txBox="1">
            <a:spLocks noGrp="1"/>
          </p:cNvSpPr>
          <p:nvPr>
            <p:ph type="ctrTitle"/>
          </p:nvPr>
        </p:nvSpPr>
        <p:spPr>
          <a:xfrm>
            <a:off x="609600" y="2362200"/>
            <a:ext cx="7543800" cy="2593975"/>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3600" dirty="0" smtClean="0"/>
              <a:t/>
            </a:r>
            <a:br>
              <a:rPr lang="en-US" sz="3600" dirty="0" smtClean="0"/>
            </a:br>
            <a:r>
              <a:rPr lang="en-US" sz="3600" dirty="0" smtClean="0"/>
              <a:t>FY22 Budget Update</a:t>
            </a:r>
          </a:p>
          <a:p>
            <a:pPr algn="ctr"/>
            <a:r>
              <a:rPr lang="en-US" sz="3600" dirty="0"/>
              <a:t>Select Board </a:t>
            </a:r>
          </a:p>
          <a:p>
            <a:pPr algn="ctr"/>
            <a:r>
              <a:rPr lang="en-US" sz="3600" dirty="0" smtClean="0"/>
              <a:t>March 8, 2021</a:t>
            </a:r>
            <a:br>
              <a:rPr lang="en-US" sz="3600" dirty="0" smtClean="0"/>
            </a:br>
            <a:endParaRPr lang="en-US" sz="3600" dirty="0"/>
          </a:p>
        </p:txBody>
      </p:sp>
      <p:sp>
        <p:nvSpPr>
          <p:cNvPr id="7" name="Rectangle 2"/>
          <p:cNvSpPr txBox="1">
            <a:spLocks noGrp="1"/>
          </p:cNvSpPr>
          <p:nvPr>
            <p:ph type="subTitle" idx="1"/>
          </p:nvPr>
        </p:nvSpPr>
        <p:spPr>
          <a:xfrm>
            <a:off x="1828800" y="5181600"/>
            <a:ext cx="6461760" cy="1066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r">
              <a:buClr>
                <a:srgbClr val="6076B4"/>
              </a:buClr>
              <a:buFont typeface="Arial" pitchFamily="34" charset="0"/>
              <a:buNone/>
            </a:pPr>
            <a:r>
              <a:rPr lang="en-US" dirty="0" smtClean="0">
                <a:solidFill>
                  <a:schemeClr val="tx2"/>
                </a:solidFill>
              </a:rPr>
              <a:t>Pam Dukeman</a:t>
            </a:r>
          </a:p>
          <a:p>
            <a:pPr marL="114300" indent="0" algn="r">
              <a:buClr>
                <a:srgbClr val="6076B4"/>
              </a:buClr>
              <a:buFont typeface="Arial" pitchFamily="34" charset="0"/>
              <a:buNone/>
            </a:pPr>
            <a:r>
              <a:rPr lang="en-US" dirty="0" smtClean="0">
                <a:solidFill>
                  <a:schemeClr val="tx2"/>
                </a:solidFill>
              </a:rPr>
              <a:t>Assistant Town Administrator/Finance Director</a:t>
            </a:r>
            <a:endParaRPr lang="en-US" dirty="0">
              <a:solidFill>
                <a:schemeClr val="tx2"/>
              </a:solidFill>
            </a:endParaRPr>
          </a:p>
        </p:txBody>
      </p:sp>
    </p:spTree>
    <p:extLst>
      <p:ext uri="{BB962C8B-B14F-4D97-AF65-F5344CB8AC3E}">
        <p14:creationId xmlns:p14="http://schemas.microsoft.com/office/powerpoint/2010/main" val="1697781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52" y="650732"/>
            <a:ext cx="8229600" cy="369332"/>
          </a:xfrm>
          <a:prstGeom prst="rect">
            <a:avLst/>
          </a:prstGeom>
          <a:noFill/>
        </p:spPr>
        <p:txBody>
          <a:bodyPr wrap="square" rtlCol="0">
            <a:spAutoFit/>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2"/>
                </a:solidFill>
                <a:effectLst/>
                <a:uLnTx/>
                <a:uFillTx/>
                <a:latin typeface="Calibri"/>
                <a:ea typeface="+mn-ea"/>
                <a:cs typeface="+mn-cs"/>
              </a:rPr>
              <a:t>Important to maintain Town and School assets – </a:t>
            </a:r>
            <a:r>
              <a:rPr kumimoji="0" lang="en-US" sz="1800" b="0" i="0" u="none" strike="noStrike" kern="1200" cap="none" spc="0" normalizeH="0" baseline="0" noProof="0" dirty="0" smtClean="0">
                <a:ln>
                  <a:noFill/>
                </a:ln>
                <a:solidFill>
                  <a:schemeClr val="tx2"/>
                </a:solidFill>
                <a:effectLst/>
                <a:uLnTx/>
                <a:uFillTx/>
                <a:latin typeface="Calibri"/>
                <a:ea typeface="+mn-ea"/>
                <a:cs typeface="+mn-cs"/>
              </a:rPr>
              <a:t>buildings</a:t>
            </a:r>
            <a:r>
              <a:rPr kumimoji="0" lang="en-US" sz="1800" b="0" i="0" u="none" strike="noStrike" kern="1200" cap="none" spc="0" normalizeH="0" noProof="0" dirty="0" smtClean="0">
                <a:ln>
                  <a:noFill/>
                </a:ln>
                <a:solidFill>
                  <a:schemeClr val="tx2"/>
                </a:solidFill>
                <a:effectLst/>
                <a:uLnTx/>
                <a:uFillTx/>
                <a:latin typeface="Calibri"/>
                <a:ea typeface="+mn-ea"/>
                <a:cs typeface="+mn-cs"/>
              </a:rPr>
              <a:t> </a:t>
            </a:r>
            <a:r>
              <a:rPr kumimoji="0" lang="en-US" sz="1800" b="0" i="0" u="none" strike="noStrike" kern="1200" cap="none" spc="0" normalizeH="0" baseline="0" noProof="0" dirty="0" smtClean="0">
                <a:ln>
                  <a:noFill/>
                </a:ln>
                <a:solidFill>
                  <a:schemeClr val="tx2"/>
                </a:solidFill>
                <a:effectLst/>
                <a:uLnTx/>
                <a:uFillTx/>
                <a:latin typeface="Calibri"/>
                <a:ea typeface="+mn-ea"/>
                <a:cs typeface="+mn-cs"/>
              </a:rPr>
              <a:t>and equipment.</a:t>
            </a:r>
            <a:endParaRPr kumimoji="0" lang="en-US" sz="1800" b="0" i="0" u="none" strike="noStrike" kern="1200" cap="none" spc="0" normalizeH="0" baseline="0" noProof="0" dirty="0">
              <a:ln>
                <a:noFill/>
              </a:ln>
              <a:solidFill>
                <a:schemeClr val="tx2"/>
              </a:solidFill>
              <a:effectLst/>
              <a:uLnTx/>
              <a:uFillTx/>
              <a:latin typeface="Calibri"/>
              <a:ea typeface="+mn-ea"/>
              <a:cs typeface="+mn-cs"/>
            </a:endParaRPr>
          </a:p>
        </p:txBody>
      </p:sp>
      <p:cxnSp>
        <p:nvCxnSpPr>
          <p:cNvPr id="6" name="Straight Connector 5"/>
          <p:cNvCxnSpPr/>
          <p:nvPr/>
        </p:nvCxnSpPr>
        <p:spPr>
          <a:xfrm>
            <a:off x="73152" y="463466"/>
            <a:ext cx="7623048" cy="8911"/>
          </a:xfrm>
          <a:prstGeom prst="line">
            <a:avLst/>
          </a:prstGeom>
          <a:ln w="254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3152" y="64636"/>
            <a:ext cx="777544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2"/>
                </a:solidFill>
                <a:effectLst/>
                <a:uLnTx/>
                <a:uFillTx/>
                <a:latin typeface="Calibri"/>
                <a:ea typeface="+mn-ea"/>
                <a:cs typeface="+mn-cs"/>
              </a:rPr>
              <a:t>Capital Budget Articles – Continued Commitment to Capital </a:t>
            </a:r>
            <a:endParaRPr kumimoji="0" lang="en-US" sz="2400" b="0" i="0" u="none" strike="noStrike" kern="1200" cap="none" spc="0" normalizeH="0" baseline="0" noProof="0" dirty="0">
              <a:ln>
                <a:noFill/>
              </a:ln>
              <a:solidFill>
                <a:schemeClr val="tx2"/>
              </a:solidFill>
              <a:effectLst/>
              <a:uLnTx/>
              <a:uFillTx/>
              <a:latin typeface="Calibri"/>
              <a:ea typeface="+mn-ea"/>
              <a:cs typeface="+mn-cs"/>
            </a:endParaRPr>
          </a:p>
        </p:txBody>
      </p:sp>
      <p:sp>
        <p:nvSpPr>
          <p:cNvPr id="25" name="Rectangle 24"/>
          <p:cNvSpPr/>
          <p:nvPr/>
        </p:nvSpPr>
        <p:spPr>
          <a:xfrm>
            <a:off x="334515" y="3544009"/>
            <a:ext cx="8229600" cy="3293209"/>
          </a:xfrm>
          <a:prstGeom prst="rect">
            <a:avLst/>
          </a:prstGeom>
        </p:spPr>
        <p:txBody>
          <a:bodyPr wrap="square">
            <a:spAutoFit/>
          </a:bodyPr>
          <a:lstStyle/>
          <a:p>
            <a:pPr lvl="0">
              <a:buSzPct val="110000"/>
              <a:defRPr/>
            </a:pPr>
            <a:r>
              <a:rPr lang="en-US" sz="1600" dirty="0">
                <a:solidFill>
                  <a:schemeClr val="tx2"/>
                </a:solidFill>
              </a:rPr>
              <a:t>Base Capital</a:t>
            </a:r>
          </a:p>
          <a:p>
            <a:pPr marL="742950" lvl="1" indent="-285750">
              <a:buSzPct val="110000"/>
              <a:buFont typeface="Arial" panose="020B0604020202020204" pitchFamily="34" charset="0"/>
              <a:buChar char="•"/>
              <a:defRPr/>
            </a:pPr>
            <a:r>
              <a:rPr lang="en-US" sz="1600" dirty="0">
                <a:solidFill>
                  <a:schemeClr val="tx2"/>
                </a:solidFill>
              </a:rPr>
              <a:t>Article:  Municipal Capital Improvements  </a:t>
            </a:r>
          </a:p>
          <a:p>
            <a:pPr marL="1200150" lvl="2" indent="-285750">
              <a:buSzPct val="110000"/>
              <a:buFont typeface="Arial" panose="020B0604020202020204" pitchFamily="34" charset="0"/>
              <a:buChar char="•"/>
              <a:defRPr/>
            </a:pPr>
            <a:r>
              <a:rPr lang="en-US" sz="1600" dirty="0">
                <a:solidFill>
                  <a:schemeClr val="tx2"/>
                </a:solidFill>
              </a:rPr>
              <a:t>$</a:t>
            </a:r>
            <a:r>
              <a:rPr lang="en-US" sz="1600" dirty="0" smtClean="0">
                <a:solidFill>
                  <a:schemeClr val="tx2"/>
                </a:solidFill>
              </a:rPr>
              <a:t>1,304,650, </a:t>
            </a:r>
            <a:r>
              <a:rPr lang="en-US" sz="1600" dirty="0">
                <a:solidFill>
                  <a:schemeClr val="tx2"/>
                </a:solidFill>
              </a:rPr>
              <a:t>funded with Free Cash</a:t>
            </a:r>
          </a:p>
          <a:p>
            <a:pPr marL="1200150" lvl="2" indent="-285750">
              <a:buSzPct val="110000"/>
              <a:buFont typeface="Arial" panose="020B0604020202020204" pitchFamily="34" charset="0"/>
              <a:buChar char="•"/>
              <a:defRPr/>
            </a:pPr>
            <a:endParaRPr lang="en-US" sz="1600" dirty="0">
              <a:solidFill>
                <a:schemeClr val="tx2"/>
              </a:solidFill>
            </a:endParaRPr>
          </a:p>
          <a:p>
            <a:pPr marL="742950" lvl="1" indent="-285750">
              <a:buSzPct val="110000"/>
              <a:buFont typeface="Arial" panose="020B0604020202020204" pitchFamily="34" charset="0"/>
              <a:buChar char="•"/>
              <a:defRPr/>
            </a:pPr>
            <a:r>
              <a:rPr lang="en-US" sz="1600" dirty="0">
                <a:solidFill>
                  <a:schemeClr val="tx2"/>
                </a:solidFill>
              </a:rPr>
              <a:t>Article:  School Capital Improvements   </a:t>
            </a:r>
          </a:p>
          <a:p>
            <a:pPr marL="1200150" lvl="2" indent="-285750">
              <a:buSzPct val="110000"/>
              <a:buFont typeface="Arial" panose="020B0604020202020204" pitchFamily="34" charset="0"/>
              <a:buChar char="•"/>
              <a:defRPr/>
            </a:pPr>
            <a:r>
              <a:rPr lang="en-US" sz="1600" dirty="0">
                <a:solidFill>
                  <a:schemeClr val="tx2"/>
                </a:solidFill>
              </a:rPr>
              <a:t>$1,017,000, funded with Free </a:t>
            </a:r>
            <a:r>
              <a:rPr lang="en-US" sz="1600" dirty="0" smtClean="0">
                <a:solidFill>
                  <a:schemeClr val="tx2"/>
                </a:solidFill>
              </a:rPr>
              <a:t>Cash</a:t>
            </a:r>
            <a:endParaRPr lang="en-US" sz="1600" dirty="0">
              <a:solidFill>
                <a:schemeClr val="tx2"/>
              </a:solidFill>
            </a:endParaRPr>
          </a:p>
          <a:p>
            <a:pPr lvl="0">
              <a:buSzPct val="110000"/>
              <a:defRPr/>
            </a:pPr>
            <a:endParaRPr lang="en-US" sz="1600" dirty="0">
              <a:solidFill>
                <a:schemeClr val="tx2"/>
              </a:solidFill>
            </a:endParaRPr>
          </a:p>
          <a:p>
            <a:pPr lvl="0">
              <a:buSzPct val="110000"/>
              <a:defRPr/>
            </a:pPr>
            <a:r>
              <a:rPr lang="en-US" sz="1600" dirty="0">
                <a:solidFill>
                  <a:schemeClr val="tx2"/>
                </a:solidFill>
              </a:rPr>
              <a:t>Other Capital </a:t>
            </a:r>
          </a:p>
          <a:p>
            <a:pPr marL="742950" lvl="1" indent="-285750">
              <a:buSzPct val="110000"/>
              <a:buFont typeface="Arial" panose="020B0604020202020204" pitchFamily="34" charset="0"/>
              <a:buChar char="•"/>
              <a:defRPr/>
            </a:pPr>
            <a:r>
              <a:rPr lang="en-US" sz="1600" dirty="0">
                <a:solidFill>
                  <a:schemeClr val="tx2"/>
                </a:solidFill>
              </a:rPr>
              <a:t>Article:  Sewer Capital Improvements   </a:t>
            </a:r>
          </a:p>
          <a:p>
            <a:pPr marL="1200150" lvl="2" indent="-285750">
              <a:buSzPct val="110000"/>
              <a:buFont typeface="Arial" panose="020B0604020202020204" pitchFamily="34" charset="0"/>
              <a:buChar char="•"/>
              <a:defRPr/>
            </a:pPr>
            <a:r>
              <a:rPr lang="en-US" sz="1600" dirty="0">
                <a:solidFill>
                  <a:schemeClr val="tx2"/>
                </a:solidFill>
              </a:rPr>
              <a:t>$</a:t>
            </a:r>
            <a:r>
              <a:rPr lang="en-US" sz="1600" dirty="0" smtClean="0">
                <a:solidFill>
                  <a:schemeClr val="tx2"/>
                </a:solidFill>
              </a:rPr>
              <a:t>70,000 </a:t>
            </a:r>
            <a:r>
              <a:rPr lang="en-US" sz="1600" dirty="0">
                <a:solidFill>
                  <a:schemeClr val="tx2"/>
                </a:solidFill>
              </a:rPr>
              <a:t>funded with Sewer Retained Earnings </a:t>
            </a:r>
          </a:p>
          <a:p>
            <a:pPr marL="1200150" lvl="2" indent="-285750">
              <a:buSzPct val="110000"/>
              <a:buFont typeface="Arial" panose="020B0604020202020204" pitchFamily="34" charset="0"/>
              <a:buChar char="•"/>
              <a:defRPr/>
            </a:pPr>
            <a:endParaRPr lang="en-US" sz="1600" dirty="0">
              <a:solidFill>
                <a:schemeClr val="tx2"/>
              </a:solidFill>
            </a:endParaRPr>
          </a:p>
          <a:p>
            <a:pPr marL="742950" lvl="1" indent="-285750">
              <a:buSzPct val="110000"/>
              <a:buFont typeface="Arial" panose="020B0604020202020204" pitchFamily="34" charset="0"/>
              <a:buChar char="•"/>
              <a:defRPr/>
            </a:pPr>
            <a:r>
              <a:rPr lang="en-US" sz="1600" dirty="0">
                <a:solidFill>
                  <a:schemeClr val="tx2"/>
                </a:solidFill>
              </a:rPr>
              <a:t>Article:  Other Capital – Ambulance </a:t>
            </a:r>
          </a:p>
          <a:p>
            <a:pPr marL="1200150" lvl="2" indent="-285750">
              <a:buSzPct val="110000"/>
              <a:buFont typeface="Arial" panose="020B0604020202020204" pitchFamily="34" charset="0"/>
              <a:buChar char="•"/>
              <a:defRPr/>
            </a:pPr>
            <a:r>
              <a:rPr lang="en-US" sz="1600" dirty="0" smtClean="0">
                <a:solidFill>
                  <a:schemeClr val="tx2"/>
                </a:solidFill>
              </a:rPr>
              <a:t>$435,000 </a:t>
            </a:r>
            <a:r>
              <a:rPr lang="en-US" sz="1600" dirty="0">
                <a:solidFill>
                  <a:schemeClr val="tx2"/>
                </a:solidFill>
              </a:rPr>
              <a:t>funded with Ambulance Revenue</a:t>
            </a:r>
          </a:p>
        </p:txBody>
      </p:sp>
      <p:sp>
        <p:nvSpPr>
          <p:cNvPr id="32" name="TextBox 31"/>
          <p:cNvSpPr txBox="1"/>
          <p:nvPr/>
        </p:nvSpPr>
        <p:spPr>
          <a:xfrm>
            <a:off x="2133600" y="981254"/>
            <a:ext cx="3352800" cy="307777"/>
          </a:xfrm>
          <a:prstGeom prst="rect">
            <a:avLst/>
          </a:prstGeom>
          <a:noFill/>
        </p:spPr>
        <p:txBody>
          <a:bodyPr wrap="square" rtlCol="0">
            <a:spAutoFit/>
          </a:bodyPr>
          <a:lstStyle/>
          <a:p>
            <a:pPr algn="ctr"/>
            <a:r>
              <a:rPr lang="en-US" sz="1400" b="1" dirty="0" smtClean="0">
                <a:solidFill>
                  <a:schemeClr val="tx2"/>
                </a:solidFill>
              </a:rPr>
              <a:t>Base Capital </a:t>
            </a:r>
            <a:endParaRPr lang="en-US" sz="1400" b="1" dirty="0">
              <a:solidFill>
                <a:schemeClr val="tx2"/>
              </a:solidFill>
            </a:endParaRPr>
          </a:p>
        </p:txBody>
      </p:sp>
      <p:sp>
        <p:nvSpPr>
          <p:cNvPr id="12" name="TextBox 11"/>
          <p:cNvSpPr txBox="1">
            <a:spLocks noChangeArrowheads="1"/>
          </p:cNvSpPr>
          <p:nvPr/>
        </p:nvSpPr>
        <p:spPr bwMode="auto">
          <a:xfrm>
            <a:off x="7511889" y="889436"/>
            <a:ext cx="99090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800" b="1" dirty="0" smtClean="0">
                <a:solidFill>
                  <a:schemeClr val="tx2"/>
                </a:solidFill>
                <a:latin typeface="Calibri" panose="020F0502020204030204" pitchFamily="34" charset="0"/>
              </a:rPr>
              <a:t>Target Per Financial Policies </a:t>
            </a:r>
            <a:endParaRPr lang="en-US" sz="800" b="1" dirty="0">
              <a:solidFill>
                <a:schemeClr val="tx2"/>
              </a:solidFill>
              <a:latin typeface="Calibri" panose="020F0502020204030204" pitchFamily="34" charset="0"/>
            </a:endParaRPr>
          </a:p>
          <a:p>
            <a:pPr algn="ctr" eaLnBrk="1" hangingPunct="1"/>
            <a:r>
              <a:rPr lang="en-US" sz="800" b="1" dirty="0">
                <a:solidFill>
                  <a:schemeClr val="tx2"/>
                </a:solidFill>
                <a:latin typeface="Calibri" panose="020F0502020204030204" pitchFamily="34" charset="0"/>
              </a:rPr>
              <a:t>Approx.</a:t>
            </a:r>
          </a:p>
          <a:p>
            <a:pPr algn="ctr" eaLnBrk="1" hangingPunct="1"/>
            <a:r>
              <a:rPr lang="en-US" sz="800" b="1" dirty="0" smtClean="0">
                <a:solidFill>
                  <a:schemeClr val="tx2"/>
                </a:solidFill>
                <a:latin typeface="Calibri" panose="020F0502020204030204" pitchFamily="34" charset="0"/>
              </a:rPr>
              <a:t>$2.6M</a:t>
            </a:r>
            <a:endParaRPr lang="en-US" sz="800" b="1" dirty="0">
              <a:solidFill>
                <a:schemeClr val="tx2"/>
              </a:solidFill>
              <a:latin typeface="Calibri" panose="020F0502020204030204" pitchFamily="34" charset="0"/>
            </a:endParaRPr>
          </a:p>
        </p:txBody>
      </p:sp>
      <p:graphicFrame>
        <p:nvGraphicFramePr>
          <p:cNvPr id="21" name="Chart 20"/>
          <p:cNvGraphicFramePr>
            <a:graphicFrameLocks/>
          </p:cNvGraphicFramePr>
          <p:nvPr>
            <p:extLst/>
          </p:nvPr>
        </p:nvGraphicFramePr>
        <p:xfrm>
          <a:off x="534560" y="998037"/>
          <a:ext cx="7024054" cy="2545972"/>
        </p:xfrm>
        <a:graphic>
          <a:graphicData uri="http://schemas.openxmlformats.org/drawingml/2006/chart">
            <c:chart xmlns:c="http://schemas.openxmlformats.org/drawingml/2006/chart" xmlns:r="http://schemas.openxmlformats.org/officeDocument/2006/relationships" r:id="rId2"/>
          </a:graphicData>
        </a:graphic>
      </p:graphicFrame>
      <p:cxnSp>
        <p:nvCxnSpPr>
          <p:cNvPr id="13" name="Straight Connector 12"/>
          <p:cNvCxnSpPr/>
          <p:nvPr/>
        </p:nvCxnSpPr>
        <p:spPr>
          <a:xfrm flipV="1">
            <a:off x="1327872" y="1350586"/>
            <a:ext cx="6230742" cy="12160"/>
          </a:xfrm>
          <a:prstGeom prst="line">
            <a:avLst/>
          </a:prstGeom>
          <a:noFill/>
          <a:ln w="28575" cap="flat" cmpd="sng" algn="ctr">
            <a:solidFill>
              <a:srgbClr val="0070C0"/>
            </a:solidFill>
            <a:prstDash val="solid"/>
          </a:ln>
          <a:effectLst/>
        </p:spPr>
      </p:cxnSp>
      <p:cxnSp>
        <p:nvCxnSpPr>
          <p:cNvPr id="14" name="Straight Arrow Connector 13"/>
          <p:cNvCxnSpPr/>
          <p:nvPr/>
        </p:nvCxnSpPr>
        <p:spPr>
          <a:xfrm>
            <a:off x="3048000" y="1446976"/>
            <a:ext cx="0" cy="448463"/>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676400" y="1474211"/>
            <a:ext cx="0" cy="421228"/>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56513" y="1585546"/>
            <a:ext cx="1208325" cy="215444"/>
          </a:xfrm>
          <a:prstGeom prst="rect">
            <a:avLst/>
          </a:prstGeom>
          <a:noFill/>
        </p:spPr>
        <p:txBody>
          <a:bodyPr wrap="square" rtlCol="0">
            <a:spAutoFit/>
          </a:bodyPr>
          <a:lstStyle/>
          <a:p>
            <a:pPr algn="ctr"/>
            <a:r>
              <a:rPr lang="en-US" sz="800" b="1" dirty="0" smtClean="0">
                <a:solidFill>
                  <a:schemeClr val="tx2"/>
                </a:solidFill>
              </a:rPr>
              <a:t>Not Meeting Target</a:t>
            </a:r>
            <a:endParaRPr lang="en-US" sz="800" b="1" dirty="0">
              <a:solidFill>
                <a:schemeClr val="tx2"/>
              </a:solidFill>
            </a:endParaRPr>
          </a:p>
        </p:txBody>
      </p:sp>
      <p:sp>
        <p:nvSpPr>
          <p:cNvPr id="5" name="Slide Number Placeholder 4"/>
          <p:cNvSpPr>
            <a:spLocks noGrp="1"/>
          </p:cNvSpPr>
          <p:nvPr>
            <p:ph type="sldNum" sz="quarter" idx="12"/>
          </p:nvPr>
        </p:nvSpPr>
        <p:spPr/>
        <p:txBody>
          <a:bodyPr/>
          <a:lstStyle/>
          <a:p>
            <a:fld id="{CF7A2BDD-D331-44F0-96AA-4FB4ED497064}" type="slidenum">
              <a:rPr lang="en-US" smtClean="0"/>
              <a:pPr/>
              <a:t>10</a:t>
            </a:fld>
            <a:endParaRPr lang="en-US" dirty="0"/>
          </a:p>
        </p:txBody>
      </p:sp>
    </p:spTree>
    <p:extLst>
      <p:ext uri="{BB962C8B-B14F-4D97-AF65-F5344CB8AC3E}">
        <p14:creationId xmlns:p14="http://schemas.microsoft.com/office/powerpoint/2010/main" val="445008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82" y="37645"/>
            <a:ext cx="777544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smtClean="0">
                <a:ln>
                  <a:noFill/>
                </a:ln>
                <a:solidFill>
                  <a:srgbClr val="2F5897"/>
                </a:solidFill>
                <a:effectLst/>
                <a:uLnTx/>
                <a:uFillTx/>
                <a:latin typeface="Calibri"/>
                <a:ea typeface="+mn-ea"/>
                <a:cs typeface="+mn-cs"/>
              </a:rPr>
              <a:t>Capital Budget – Additional Capital Article Beyond the Base </a:t>
            </a:r>
            <a:endParaRPr kumimoji="0" lang="en-US" sz="2200" b="0" i="0" u="none" strike="noStrike" kern="1200" cap="none" spc="0" normalizeH="0" baseline="0" noProof="0" dirty="0">
              <a:ln>
                <a:noFill/>
              </a:ln>
              <a:solidFill>
                <a:srgbClr val="2F5897"/>
              </a:solidFill>
              <a:effectLst/>
              <a:uLnTx/>
              <a:uFillTx/>
              <a:latin typeface="Calibri"/>
              <a:ea typeface="+mn-ea"/>
              <a:cs typeface="+mn-cs"/>
            </a:endParaRPr>
          </a:p>
        </p:txBody>
      </p:sp>
      <p:sp>
        <p:nvSpPr>
          <p:cNvPr id="2" name="TextBox 1"/>
          <p:cNvSpPr txBox="1"/>
          <p:nvPr/>
        </p:nvSpPr>
        <p:spPr>
          <a:xfrm>
            <a:off x="486454" y="956485"/>
            <a:ext cx="8139515" cy="83099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Pct val="110000"/>
              <a:buFont typeface="Arial" panose="020B0604020202020204" pitchFamily="34" charset="0"/>
              <a:buChar char="•"/>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Effort to fund:</a:t>
            </a:r>
          </a:p>
          <a:p>
            <a:pPr marL="742950" marR="0" lvl="1" indent="-285750" algn="l" defTabSz="914400" rtl="0" eaLnBrk="1" fontAlgn="auto" latinLnBrk="0" hangingPunct="1">
              <a:lnSpc>
                <a:spcPct val="100000"/>
              </a:lnSpc>
              <a:spcBef>
                <a:spcPts val="0"/>
              </a:spcBef>
              <a:spcAft>
                <a:spcPts val="0"/>
              </a:spcAft>
              <a:buClrTx/>
              <a:buSzPct val="110000"/>
              <a:buFont typeface="Arial" panose="020B0604020202020204" pitchFamily="34" charset="0"/>
              <a:buChar char="•"/>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Capital that has been deferred by years of not meeting financial goal</a:t>
            </a:r>
          </a:p>
          <a:p>
            <a:pPr marL="742950" marR="0" lvl="1" indent="-285750" algn="l" defTabSz="914400" rtl="0" eaLnBrk="1" fontAlgn="auto" latinLnBrk="0" hangingPunct="1">
              <a:lnSpc>
                <a:spcPct val="100000"/>
              </a:lnSpc>
              <a:spcBef>
                <a:spcPts val="0"/>
              </a:spcBef>
              <a:spcAft>
                <a:spcPts val="0"/>
              </a:spcAft>
              <a:buClrTx/>
              <a:buSzPct val="110000"/>
              <a:buFont typeface="Arial" panose="020B0604020202020204" pitchFamily="34" charset="0"/>
              <a:buChar char="•"/>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Larger items that do not easily fit within base capital budget articles</a:t>
            </a:r>
            <a:endParaRPr kumimoji="0" lang="en-US" sz="1600" b="0" i="0" u="sng" strike="noStrike" kern="1200" cap="none" spc="0" normalizeH="0" baseline="0" noProof="0" dirty="0" smtClean="0">
              <a:ln>
                <a:noFill/>
              </a:ln>
              <a:solidFill>
                <a:srgbClr val="2F5897"/>
              </a:solidFill>
              <a:effectLst/>
              <a:uLnTx/>
              <a:uFillTx/>
              <a:latin typeface="Calibri"/>
              <a:ea typeface="+mn-ea"/>
              <a:cs typeface="+mn-cs"/>
            </a:endParaRPr>
          </a:p>
        </p:txBody>
      </p:sp>
      <p:sp>
        <p:nvSpPr>
          <p:cNvPr id="3" name="TextBox 2"/>
          <p:cNvSpPr txBox="1"/>
          <p:nvPr/>
        </p:nvSpPr>
        <p:spPr>
          <a:xfrm>
            <a:off x="13855" y="582854"/>
            <a:ext cx="8129535" cy="33855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2F5897"/>
                </a:solidFill>
                <a:effectLst/>
                <a:uLnTx/>
                <a:uFillTx/>
                <a:latin typeface="Calibri"/>
                <a:ea typeface="+mn-ea"/>
                <a:cs typeface="+mn-cs"/>
              </a:rPr>
              <a:t>Since FY17, the Town Meeting has approved an “additional” capital budget article </a:t>
            </a:r>
          </a:p>
        </p:txBody>
      </p:sp>
      <p:cxnSp>
        <p:nvCxnSpPr>
          <p:cNvPr id="13" name="Straight Connector 12"/>
          <p:cNvCxnSpPr/>
          <p:nvPr/>
        </p:nvCxnSpPr>
        <p:spPr>
          <a:xfrm>
            <a:off x="76200" y="468532"/>
            <a:ext cx="6705600" cy="0"/>
          </a:xfrm>
          <a:prstGeom prst="line">
            <a:avLst/>
          </a:prstGeom>
          <a:ln w="15875" cmpd="dbl">
            <a:solidFill>
              <a:schemeClr val="tx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844753"/>
            <a:ext cx="8481260" cy="1323439"/>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Pct val="110000"/>
              <a:buFont typeface="Arial" panose="020B0604020202020204" pitchFamily="34" charset="0"/>
              <a:buChar char="•"/>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FY22:  </a:t>
            </a:r>
            <a:r>
              <a:rPr kumimoji="0" lang="en-US" sz="1600" b="0" i="0" u="none" strike="noStrike" kern="1200" cap="none" spc="0" normalizeH="0" baseline="0" noProof="0" dirty="0">
                <a:ln>
                  <a:noFill/>
                </a:ln>
                <a:solidFill>
                  <a:srgbClr val="2F5897"/>
                </a:solidFill>
                <a:effectLst/>
                <a:uLnTx/>
                <a:uFillTx/>
                <a:latin typeface="Calibri"/>
                <a:ea typeface="+mn-ea"/>
                <a:cs typeface="+mn-cs"/>
              </a:rPr>
              <a:t>Other Capital Improvements   </a:t>
            </a:r>
            <a:endParaRPr kumimoji="0" lang="en-US" sz="1600" b="0" i="0" u="none" strike="noStrike" kern="1200" cap="none" spc="0" normalizeH="0" baseline="0" noProof="0" dirty="0" smtClean="0">
              <a:ln>
                <a:noFill/>
              </a:ln>
              <a:solidFill>
                <a:srgbClr val="2F5897"/>
              </a:solidFill>
              <a:effectLst/>
              <a:uLnTx/>
              <a:uFillTx/>
              <a:latin typeface="Calibri"/>
              <a:ea typeface="+mn-ea"/>
              <a:cs typeface="+mn-cs"/>
            </a:endParaRPr>
          </a:p>
          <a:p>
            <a:pPr marL="1200150" marR="0" lvl="2" indent="-285750" algn="l" defTabSz="914400" rtl="0" eaLnBrk="1" fontAlgn="auto" latinLnBrk="0" hangingPunct="1">
              <a:lnSpc>
                <a:spcPct val="100000"/>
              </a:lnSpc>
              <a:spcBef>
                <a:spcPts val="0"/>
              </a:spcBef>
              <a:spcAft>
                <a:spcPts val="0"/>
              </a:spcAft>
              <a:buClrTx/>
              <a:buSzPct val="110000"/>
              <a:buFont typeface="Arial" panose="020B0604020202020204" pitchFamily="34" charset="0"/>
              <a:buChar char="•"/>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Town Projects, $1.06M Funded with Meals/Hotels Tax</a:t>
            </a:r>
          </a:p>
          <a:p>
            <a:pPr marL="1657350" marR="0" lvl="3" indent="-285750" algn="l" defTabSz="914400" rtl="0" eaLnBrk="1" fontAlgn="auto" latinLnBrk="0" hangingPunct="1">
              <a:lnSpc>
                <a:spcPct val="100000"/>
              </a:lnSpc>
              <a:spcBef>
                <a:spcPts val="0"/>
              </a:spcBef>
              <a:spcAft>
                <a:spcPts val="0"/>
              </a:spcAft>
              <a:buClrTx/>
              <a:buSzPct val="110000"/>
              <a:buFont typeface="Arial" panose="020B0604020202020204" pitchFamily="34" charset="0"/>
              <a:buChar char="•"/>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Turf Field Replacement (H.S. multipurpose practice field)  $750,000</a:t>
            </a:r>
          </a:p>
          <a:p>
            <a:pPr marL="1657350" marR="0" lvl="3" indent="-285750" algn="l" defTabSz="914400" rtl="0" eaLnBrk="1" fontAlgn="auto" latinLnBrk="0" hangingPunct="1">
              <a:lnSpc>
                <a:spcPct val="100000"/>
              </a:lnSpc>
              <a:spcBef>
                <a:spcPts val="0"/>
              </a:spcBef>
              <a:spcAft>
                <a:spcPts val="0"/>
              </a:spcAft>
              <a:buClrTx/>
              <a:buSzPct val="110000"/>
              <a:buFont typeface="Arial" panose="020B0604020202020204" pitchFamily="34" charset="0"/>
              <a:buChar char="•"/>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Pool – Deck Surfacing Replacement  $200,000</a:t>
            </a:r>
          </a:p>
          <a:p>
            <a:pPr marL="1657350" marR="0" lvl="3" indent="-285750" algn="l" defTabSz="914400" rtl="0" eaLnBrk="1" fontAlgn="auto" latinLnBrk="0" hangingPunct="1">
              <a:lnSpc>
                <a:spcPct val="100000"/>
              </a:lnSpc>
              <a:spcBef>
                <a:spcPts val="0"/>
              </a:spcBef>
              <a:spcAft>
                <a:spcPts val="0"/>
              </a:spcAft>
              <a:buClrTx/>
              <a:buSzPct val="110000"/>
              <a:buFont typeface="Arial" panose="020B0604020202020204" pitchFamily="34" charset="0"/>
              <a:buChar char="•"/>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Pool – Drainage and Refurbishment $110,000</a:t>
            </a:r>
            <a:endParaRPr kumimoji="0" lang="en-US" sz="1600" b="0" i="0" u="none" strike="noStrike" kern="1200" cap="none" spc="0" normalizeH="0" baseline="0" noProof="0" dirty="0">
              <a:ln>
                <a:noFill/>
              </a:ln>
              <a:solidFill>
                <a:srgbClr val="2F5897"/>
              </a:solidFill>
              <a:effectLst/>
              <a:uLnTx/>
              <a:uFillTx/>
              <a:latin typeface="Calibri"/>
              <a:ea typeface="+mn-ea"/>
              <a:cs typeface="+mn-cs"/>
            </a:endParaRPr>
          </a:p>
        </p:txBody>
      </p:sp>
      <p:graphicFrame>
        <p:nvGraphicFramePr>
          <p:cNvPr id="9" name="Chart 8"/>
          <p:cNvGraphicFramePr>
            <a:graphicFrameLocks/>
          </p:cNvGraphicFramePr>
          <p:nvPr>
            <p:extLst/>
          </p:nvPr>
        </p:nvGraphicFramePr>
        <p:xfrm>
          <a:off x="685800" y="3505200"/>
          <a:ext cx="7162800" cy="319278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7A2BDD-D331-44F0-96AA-4FB4ED497064}" type="slidenum">
              <a:rPr kumimoji="0" lang="en-US" sz="1800" b="0" i="0" u="none" strike="noStrike" kern="1200" cap="none" spc="0" normalizeH="0" baseline="0" noProof="0" smtClean="0">
                <a:ln>
                  <a:noFill/>
                </a:ln>
                <a:solidFill>
                  <a:srgbClr val="FFFFFF"/>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763380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84108"/>
            <a:ext cx="8001000" cy="430887"/>
          </a:xfrm>
          <a:prstGeom prst="rect">
            <a:avLst/>
          </a:prstGeom>
          <a:noFill/>
        </p:spPr>
        <p:txBody>
          <a:bodyPr wrap="square" rtlCol="0">
            <a:spAutoFit/>
          </a:bodyPr>
          <a:lstStyle/>
          <a:p>
            <a:r>
              <a:rPr lang="en-US" sz="2200" dirty="0" smtClean="0">
                <a:solidFill>
                  <a:schemeClr val="tx2"/>
                </a:solidFill>
                <a:latin typeface="Calibri" panose="020F0502020204030204" pitchFamily="34" charset="0"/>
                <a:cs typeface="Calibri" panose="020F0502020204030204" pitchFamily="34" charset="0"/>
              </a:rPr>
              <a:t>Article Budget - 4 Municipal Capital Improvements </a:t>
            </a:r>
            <a:endParaRPr lang="en-US" sz="2200" dirty="0">
              <a:solidFill>
                <a:schemeClr val="tx2"/>
              </a:solidFill>
              <a:latin typeface="Calibri" panose="020F0502020204030204" pitchFamily="34" charset="0"/>
              <a:cs typeface="Calibri" panose="020F0502020204030204" pitchFamily="34" charset="0"/>
            </a:endParaRPr>
          </a:p>
        </p:txBody>
      </p:sp>
      <p:cxnSp>
        <p:nvCxnSpPr>
          <p:cNvPr id="6" name="Straight Connector 5"/>
          <p:cNvCxnSpPr/>
          <p:nvPr/>
        </p:nvCxnSpPr>
        <p:spPr>
          <a:xfrm>
            <a:off x="381000" y="533400"/>
            <a:ext cx="5715000" cy="0"/>
          </a:xfrm>
          <a:prstGeom prst="line">
            <a:avLst/>
          </a:prstGeom>
          <a:ln w="15875" cmpd="dbl">
            <a:solidFill>
              <a:schemeClr val="tx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CF7A2BDD-D331-44F0-96AA-4FB4ED497064}" type="slidenum">
              <a:rPr lang="en-US" smtClean="0"/>
              <a:pPr/>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154200340"/>
              </p:ext>
            </p:extLst>
          </p:nvPr>
        </p:nvGraphicFramePr>
        <p:xfrm>
          <a:off x="293255" y="1143000"/>
          <a:ext cx="7936345" cy="3997007"/>
        </p:xfrm>
        <a:graphic>
          <a:graphicData uri="http://schemas.openxmlformats.org/drawingml/2006/table">
            <a:tbl>
              <a:tblPr firstRow="1" firstCol="1" bandRow="1"/>
              <a:tblGrid>
                <a:gridCol w="3791583">
                  <a:extLst>
                    <a:ext uri="{9D8B030D-6E8A-4147-A177-3AD203B41FA5}">
                      <a16:colId xmlns:a16="http://schemas.microsoft.com/office/drawing/2014/main" val="974757842"/>
                    </a:ext>
                  </a:extLst>
                </a:gridCol>
                <a:gridCol w="1832598">
                  <a:extLst>
                    <a:ext uri="{9D8B030D-6E8A-4147-A177-3AD203B41FA5}">
                      <a16:colId xmlns:a16="http://schemas.microsoft.com/office/drawing/2014/main" val="4097596759"/>
                    </a:ext>
                  </a:extLst>
                </a:gridCol>
                <a:gridCol w="1074282">
                  <a:extLst>
                    <a:ext uri="{9D8B030D-6E8A-4147-A177-3AD203B41FA5}">
                      <a16:colId xmlns:a16="http://schemas.microsoft.com/office/drawing/2014/main" val="827635382"/>
                    </a:ext>
                  </a:extLst>
                </a:gridCol>
                <a:gridCol w="1237882">
                  <a:extLst>
                    <a:ext uri="{9D8B030D-6E8A-4147-A177-3AD203B41FA5}">
                      <a16:colId xmlns:a16="http://schemas.microsoft.com/office/drawing/2014/main" val="2439056450"/>
                    </a:ext>
                  </a:extLst>
                </a:gridCol>
              </a:tblGrid>
              <a:tr h="211391">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Equipment/Project</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Requesting Department</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Cost</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Funding Source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2741665"/>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Wheelchair Accessible Van</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Council on Aging</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$90,000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75122702"/>
                  </a:ext>
                </a:extLst>
              </a:tr>
              <a:tr h="19374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One Ton Dump Truck With Plow</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DPW</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$75,000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8435049"/>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Fire Engines (2) (Lease payments Year 5 of 5)</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Fire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$226,400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86766811"/>
                  </a:ext>
                </a:extLst>
              </a:tr>
              <a:tr h="200286">
                <a:tc>
                  <a:txBody>
                    <a:bodyPr/>
                    <a:lstStyle/>
                    <a:p>
                      <a:pPr marL="0" marR="0" algn="l">
                        <a:lnSpc>
                          <a:spcPct val="115000"/>
                        </a:lnSpc>
                        <a:spcBef>
                          <a:spcPts val="0"/>
                        </a:spcBef>
                        <a:spcAft>
                          <a:spcPts val="0"/>
                        </a:spcAft>
                        <a:tabLst>
                          <a:tab pos="166370" algn="l"/>
                          <a:tab pos="1101090" algn="dec"/>
                        </a:tabLs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Fire Turnout Gear</a:t>
                      </a:r>
                      <a:endParaRPr lang="en-US" sz="12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Fire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$45,000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88572330"/>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Fire Radio Upgrade and Replacement</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Fire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$32,500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77450958"/>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End User Technology – All Departments</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Information Technology</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$75,000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1325221"/>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Patron/Staff End User Technology</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Library</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$12,500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6736505"/>
                  </a:ext>
                </a:extLst>
              </a:tr>
              <a:tr h="200286">
                <a:tc>
                  <a:txBody>
                    <a:bodyPr/>
                    <a:lstStyle/>
                    <a:p>
                      <a:pPr marL="0" marR="0" algn="l">
                        <a:lnSpc>
                          <a:spcPct val="115000"/>
                        </a:lnSpc>
                        <a:spcBef>
                          <a:spcPts val="0"/>
                        </a:spcBef>
                        <a:spcAft>
                          <a:spcPts val="0"/>
                        </a:spcAft>
                        <a:tabLst>
                          <a:tab pos="166370" algn="l"/>
                          <a:tab pos="1101090" algn="dec"/>
                        </a:tabLs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Automated Materials Handler upgrade</a:t>
                      </a:r>
                      <a:endParaRPr lang="en-US" sz="12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Library</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$32,000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64765909"/>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Police Vehicles</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Police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$194,750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43489698"/>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Police Equipment</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Police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$55,000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61533385"/>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Police, Fire and EMS Radio Infrastructure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Police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$76,500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54944414"/>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Facility Maintenance</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DPW</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$100,000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03932723"/>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Energy Efficiency</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DPW</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$50,000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98653118"/>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Carby Municipal Building – Flooring/Maintenance </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DPW</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$40,000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95091769"/>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Building Management Controls System</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DPW</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$50,000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06670090"/>
                  </a:ext>
                </a:extLst>
              </a:tr>
              <a:tr h="400572">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Housing Authority Associates - Building Maintenance and Improvement</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Housing</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$150,000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39046276"/>
                  </a:ext>
                </a:extLst>
              </a:tr>
              <a:tr h="200286">
                <a:tc>
                  <a:txBody>
                    <a:bodyPr/>
                    <a:lstStyle/>
                    <a:p>
                      <a:pPr marL="0" marR="0" algn="l">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tabLst>
                          <a:tab pos="166370" algn="l"/>
                          <a:tab pos="1101090" algn="dec"/>
                        </a:tabLs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$1,304,650</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595728"/>
                  </a:ext>
                </a:extLst>
              </a:tr>
            </a:tbl>
          </a:graphicData>
        </a:graphic>
      </p:graphicFrame>
    </p:spTree>
    <p:extLst>
      <p:ext uri="{BB962C8B-B14F-4D97-AF65-F5344CB8AC3E}">
        <p14:creationId xmlns:p14="http://schemas.microsoft.com/office/powerpoint/2010/main" val="3624676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001000" cy="430887"/>
          </a:xfrm>
          <a:prstGeom prst="rect">
            <a:avLst/>
          </a:prstGeom>
          <a:noFill/>
        </p:spPr>
        <p:txBody>
          <a:bodyPr wrap="square" rtlCol="0">
            <a:spAutoFit/>
          </a:bodyPr>
          <a:lstStyle/>
          <a:p>
            <a:r>
              <a:rPr lang="en-US" sz="2200" dirty="0" smtClean="0">
                <a:solidFill>
                  <a:schemeClr val="tx2"/>
                </a:solidFill>
                <a:latin typeface="Calibri" panose="020F0502020204030204" pitchFamily="34" charset="0"/>
                <a:cs typeface="Calibri" panose="020F0502020204030204" pitchFamily="34" charset="0"/>
              </a:rPr>
              <a:t>Article Budget - 5 School Capital Improvements </a:t>
            </a:r>
            <a:endParaRPr lang="en-US" sz="2200" dirty="0">
              <a:solidFill>
                <a:schemeClr val="tx2"/>
              </a:solidFill>
              <a:latin typeface="Calibri" panose="020F0502020204030204" pitchFamily="34" charset="0"/>
              <a:cs typeface="Calibri" panose="020F0502020204030204" pitchFamily="34" charset="0"/>
            </a:endParaRPr>
          </a:p>
        </p:txBody>
      </p:sp>
      <p:cxnSp>
        <p:nvCxnSpPr>
          <p:cNvPr id="5" name="Straight Connector 4"/>
          <p:cNvCxnSpPr/>
          <p:nvPr/>
        </p:nvCxnSpPr>
        <p:spPr>
          <a:xfrm>
            <a:off x="304800" y="838200"/>
            <a:ext cx="5486400" cy="0"/>
          </a:xfrm>
          <a:prstGeom prst="line">
            <a:avLst/>
          </a:prstGeom>
          <a:ln w="15875" cmpd="dbl">
            <a:solidFill>
              <a:schemeClr val="tx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CF7A2BDD-D331-44F0-96AA-4FB4ED497064}" type="slidenum">
              <a:rPr lang="en-US" smtClean="0"/>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34932455"/>
              </p:ext>
            </p:extLst>
          </p:nvPr>
        </p:nvGraphicFramePr>
        <p:xfrm>
          <a:off x="685800" y="1371600"/>
          <a:ext cx="7315200" cy="2209683"/>
        </p:xfrm>
        <a:graphic>
          <a:graphicData uri="http://schemas.openxmlformats.org/drawingml/2006/table">
            <a:tbl>
              <a:tblPr firstRow="1" firstCol="1" lastRow="1" lastCol="1" bandRow="1" bandCol="1"/>
              <a:tblGrid>
                <a:gridCol w="2362200">
                  <a:extLst>
                    <a:ext uri="{9D8B030D-6E8A-4147-A177-3AD203B41FA5}">
                      <a16:colId xmlns:a16="http://schemas.microsoft.com/office/drawing/2014/main" val="1379295440"/>
                    </a:ext>
                  </a:extLst>
                </a:gridCol>
                <a:gridCol w="1620048">
                  <a:extLst>
                    <a:ext uri="{9D8B030D-6E8A-4147-A177-3AD203B41FA5}">
                      <a16:colId xmlns:a16="http://schemas.microsoft.com/office/drawing/2014/main" val="2496871620"/>
                    </a:ext>
                  </a:extLst>
                </a:gridCol>
                <a:gridCol w="1291519">
                  <a:extLst>
                    <a:ext uri="{9D8B030D-6E8A-4147-A177-3AD203B41FA5}">
                      <a16:colId xmlns:a16="http://schemas.microsoft.com/office/drawing/2014/main" val="2978063986"/>
                    </a:ext>
                  </a:extLst>
                </a:gridCol>
                <a:gridCol w="2041433">
                  <a:extLst>
                    <a:ext uri="{9D8B030D-6E8A-4147-A177-3AD203B41FA5}">
                      <a16:colId xmlns:a16="http://schemas.microsoft.com/office/drawing/2014/main" val="691661090"/>
                    </a:ext>
                  </a:extLst>
                </a:gridCol>
              </a:tblGrid>
              <a:tr h="215785">
                <a:tc>
                  <a:txBody>
                    <a:bodyPr/>
                    <a:lstStyle/>
                    <a:p>
                      <a:pPr marL="0" marR="0">
                        <a:lnSpc>
                          <a:spcPct val="115000"/>
                        </a:lnSpc>
                        <a:spcBef>
                          <a:spcPts val="0"/>
                        </a:spcBef>
                        <a:spcAft>
                          <a:spcPts val="0"/>
                        </a:spcAf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Equipment/Project</a:t>
                      </a:r>
                      <a:endParaRPr lang="en-US" sz="11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Requesting Department</a:t>
                      </a:r>
                      <a:endParaRPr lang="en-US" sz="11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Cost</a:t>
                      </a:r>
                      <a:endParaRPr lang="en-US" sz="11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Funding Source</a:t>
                      </a:r>
                      <a:endParaRPr lang="en-US" sz="11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5399787"/>
                  </a:ext>
                </a:extLst>
              </a:tr>
              <a:tr h="254798">
                <a:tc>
                  <a:txBody>
                    <a:bodyPr/>
                    <a:lstStyle/>
                    <a:p>
                      <a:pPr marL="0" marR="0">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Technology</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kern="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School</a:t>
                      </a:r>
                      <a:endParaRPr lang="en-US" sz="1200" kern="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$130,000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a:t>
                      </a:r>
                      <a:r>
                        <a:rPr lang="en-US" sz="1200" baseline="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Cash</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21837495"/>
                  </a:ext>
                </a:extLst>
              </a:tr>
              <a:tr h="254798">
                <a:tc>
                  <a:txBody>
                    <a:bodyPr/>
                    <a:lstStyle/>
                    <a:p>
                      <a:pPr marL="0" marR="0">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Roofing</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School</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$100,000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Free Cash</a:t>
                      </a: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9649745"/>
                  </a:ext>
                </a:extLst>
              </a:tr>
              <a:tr h="254798">
                <a:tc>
                  <a:txBody>
                    <a:bodyPr/>
                    <a:lstStyle/>
                    <a:p>
                      <a:pPr marL="0" marR="0">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Facilities Improvements</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School</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$400,000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Free Cash</a:t>
                      </a: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5696869"/>
                  </a:ext>
                </a:extLst>
              </a:tr>
              <a:tr h="162821">
                <a:tc>
                  <a:txBody>
                    <a:bodyPr/>
                    <a:lstStyle/>
                    <a:p>
                      <a:pPr marL="0" marR="0">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Furniture, Fixtures, and Equipment</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School</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$100,000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Free Cash</a:t>
                      </a: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339470"/>
                  </a:ext>
                </a:extLst>
              </a:tr>
              <a:tr h="254798">
                <a:tc>
                  <a:txBody>
                    <a:bodyPr/>
                    <a:lstStyle/>
                    <a:p>
                      <a:pPr marL="0" marR="0">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HVAC</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School</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$217,000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Free Cash</a:t>
                      </a: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17637370"/>
                  </a:ext>
                </a:extLst>
              </a:tr>
              <a:tr h="254798">
                <a:tc>
                  <a:txBody>
                    <a:bodyPr/>
                    <a:lstStyle/>
                    <a:p>
                      <a:pPr marL="0" marR="0">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Copiers</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School</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$20,000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Free Cash</a:t>
                      </a: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4105781"/>
                  </a:ext>
                </a:extLst>
              </a:tr>
              <a:tr h="254798">
                <a:tc>
                  <a:txBody>
                    <a:bodyPr/>
                    <a:lstStyle/>
                    <a:p>
                      <a:pPr marL="0" marR="0">
                        <a:lnSpc>
                          <a:spcPct val="115000"/>
                        </a:lnSpc>
                        <a:spcBef>
                          <a:spcPts val="0"/>
                        </a:spcBef>
                        <a:spcAft>
                          <a:spcPts val="0"/>
                        </a:spcAf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Vehicles</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School</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u="sng"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$50,000</a:t>
                      </a:r>
                      <a:endParaRPr lang="en-US" sz="1200" u="sng"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Free Cash</a:t>
                      </a: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8594781"/>
                  </a:ext>
                </a:extLst>
              </a:tr>
              <a:tr h="254798">
                <a:tc>
                  <a:txBody>
                    <a:bodyPr/>
                    <a:lstStyle/>
                    <a:p>
                      <a:pPr marL="0" marR="0">
                        <a:lnSpc>
                          <a:spcPct val="115000"/>
                        </a:lnSpc>
                        <a:spcBef>
                          <a:spcPts val="0"/>
                        </a:spcBef>
                        <a:spcAft>
                          <a:spcPts val="0"/>
                        </a:spcAft>
                      </a:pP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b="1"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200" b="1"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$1,017,000</a:t>
                      </a:r>
                      <a:endPar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0831102"/>
                  </a:ext>
                </a:extLst>
              </a:tr>
            </a:tbl>
          </a:graphicData>
        </a:graphic>
      </p:graphicFrame>
    </p:spTree>
    <p:extLst>
      <p:ext uri="{BB962C8B-B14F-4D97-AF65-F5344CB8AC3E}">
        <p14:creationId xmlns:p14="http://schemas.microsoft.com/office/powerpoint/2010/main" val="56531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57200"/>
            <a:ext cx="8001000" cy="400110"/>
          </a:xfrm>
          <a:prstGeom prst="rect">
            <a:avLst/>
          </a:prstGeom>
          <a:noFill/>
        </p:spPr>
        <p:txBody>
          <a:bodyPr wrap="square" rtlCol="0">
            <a:spAutoFit/>
          </a:bodyPr>
          <a:lstStyle/>
          <a:p>
            <a:r>
              <a:rPr lang="en-US" sz="2000" dirty="0" smtClean="0">
                <a:solidFill>
                  <a:schemeClr val="tx2"/>
                </a:solidFill>
                <a:latin typeface="Calibri" panose="020F0502020204030204" pitchFamily="34" charset="0"/>
                <a:cs typeface="Calibri" panose="020F0502020204030204" pitchFamily="34" charset="0"/>
              </a:rPr>
              <a:t>Article Budget – 6 Sewer Capital Borrowing</a:t>
            </a:r>
            <a:endParaRPr lang="en-US" sz="2000" dirty="0">
              <a:solidFill>
                <a:schemeClr val="tx2"/>
              </a:solidFill>
              <a:latin typeface="Calibri" panose="020F0502020204030204" pitchFamily="34" charset="0"/>
              <a:cs typeface="Calibri" panose="020F0502020204030204" pitchFamily="34" charset="0"/>
            </a:endParaRPr>
          </a:p>
        </p:txBody>
      </p:sp>
      <p:cxnSp>
        <p:nvCxnSpPr>
          <p:cNvPr id="7" name="Straight Connector 6"/>
          <p:cNvCxnSpPr/>
          <p:nvPr/>
        </p:nvCxnSpPr>
        <p:spPr>
          <a:xfrm>
            <a:off x="304800" y="838200"/>
            <a:ext cx="5486400" cy="0"/>
          </a:xfrm>
          <a:prstGeom prst="line">
            <a:avLst/>
          </a:prstGeom>
          <a:ln w="15875" cmpd="dbl">
            <a:solidFill>
              <a:schemeClr val="tx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CF7A2BDD-D331-44F0-96AA-4FB4ED497064}" type="slidenum">
              <a:rPr lang="en-US" smtClean="0"/>
              <a:pPr/>
              <a:t>14</a:t>
            </a:fld>
            <a:endParaRPr lang="en-US" dirty="0"/>
          </a:p>
        </p:txBody>
      </p:sp>
      <p:sp>
        <p:nvSpPr>
          <p:cNvPr id="16" name="Rectangle 8"/>
          <p:cNvSpPr>
            <a:spLocks noChangeArrowheads="1"/>
          </p:cNvSpPr>
          <p:nvPr/>
        </p:nvSpPr>
        <p:spPr bwMode="auto">
          <a:xfrm>
            <a:off x="177467" y="2674341"/>
            <a:ext cx="8093697"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 see if the Town will appropriate Five Hundred Thousand Dollars ($500,000) to pay costs of engineering and construction services related to the development of plans and specifications for the reduction of infiltration and inflow into the Town’s wastewater collection system, and for the payment of all costs incidental and related thereto, and to determine whether this amount shall be raised by taxation, transfer from available funds, borrowing or otherwise, or to take any other action relative thereon.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sp>
        <p:nvSpPr>
          <p:cNvPr id="17" name="Rectangle 9"/>
          <p:cNvSpPr>
            <a:spLocks noChangeArrowheads="1"/>
          </p:cNvSpPr>
          <p:nvPr/>
        </p:nvSpPr>
        <p:spPr bwMode="auto">
          <a:xfrm>
            <a:off x="174003" y="4473306"/>
            <a:ext cx="6912597"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2"/>
                </a:solidFill>
                <a:effectLst/>
                <a:latin typeface="Times" panose="02020603050405020304" pitchFamily="18" charset="0"/>
                <a:ea typeface="Times New Roman" panose="02020603050405020304" pitchFamily="18" charset="0"/>
                <a:cs typeface="Times New Roman" panose="02020603050405020304" pitchFamily="18" charset="0"/>
              </a:rPr>
              <a:t>The Finance and Warrant Commission Recommends:  </a:t>
            </a:r>
            <a:endParaRPr kumimoji="0" lang="en-US" altLang="en-US" sz="600" b="0" i="0" u="none" strike="noStrike" cap="none" normalizeH="0" baseline="0" dirty="0" smtClean="0">
              <a:ln>
                <a:noFill/>
              </a:ln>
              <a:solidFill>
                <a:schemeClr val="tx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2"/>
              </a:solidFill>
              <a:effectLst/>
              <a:latin typeface="Times"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2"/>
                </a:solidFill>
                <a:effectLst/>
                <a:latin typeface="Times" panose="02020603050405020304" pitchFamily="18" charset="0"/>
                <a:ea typeface="Times New Roman" panose="02020603050405020304" pitchFamily="18" charset="0"/>
                <a:cs typeface="Times New Roman" panose="02020603050405020304" pitchFamily="18" charset="0"/>
              </a:rPr>
              <a:t>That the Town appropriates $500,000 to pay costs of engineering and undertaking infiltration and inflow improvements to the Town’s wastewater collection system, and for the payment of all costs incidental and related thereto, and that to meet this appropriation, the Treasurer, with the approval of the Select  Board, is authorized to borrow said amount under and pursuant to G.L. c. 44, </a:t>
            </a:r>
            <a:r>
              <a:rPr kumimoji="0" lang="en-US" altLang="en-US" sz="1200" b="0" i="0" u="none" strike="noStrike" cap="none" normalizeH="0" baseline="0" dirty="0" smtClean="0">
                <a:ln>
                  <a:noFill/>
                </a:ln>
                <a:solidFill>
                  <a:schemeClr val="tx2"/>
                </a:solidFill>
                <a:effectLst/>
                <a:latin typeface="Times" panose="02020603050405020304" pitchFamily="18" charset="0"/>
                <a:ea typeface="Times New Roman" panose="02020603050405020304" pitchFamily="18" charset="0"/>
                <a:cs typeface="Calibri" panose="020F0502020204030204" pitchFamily="34" charset="0"/>
              </a:rPr>
              <a:t>§</a:t>
            </a:r>
            <a:r>
              <a:rPr kumimoji="0" lang="en-US" altLang="en-US" sz="1200" b="0" i="0" u="none" strike="noStrike" cap="none" normalizeH="0" baseline="0" dirty="0" smtClean="0">
                <a:ln>
                  <a:noFill/>
                </a:ln>
                <a:solidFill>
                  <a:schemeClr val="tx2"/>
                </a:solidFill>
                <a:effectLst/>
                <a:latin typeface="Times" panose="02020603050405020304" pitchFamily="18" charset="0"/>
                <a:ea typeface="Times New Roman" panose="02020603050405020304" pitchFamily="18" charset="0"/>
                <a:cs typeface="Times New Roman" panose="02020603050405020304" pitchFamily="18" charset="0"/>
              </a:rPr>
              <a:t>7(1), or pursuant to any other enabling authority, and to issue bonds or notes of the Town therefor.  All, or any portion of this amount may be borrowed or otherwise obtained through the Massachusetts Water Resources Authority’s Infiltration and Inflow Local Financial Assistance Program, and the amount authorized to be borrowed by this vote shall be reduced to the extent of any grants received by the Town from the Massachusetts Water Resources Authority on account of this project.</a:t>
            </a:r>
            <a:endParaRPr kumimoji="0" lang="en-US" altLang="en-US" sz="1200" b="0" i="0" u="none" strike="noStrike" cap="none" normalizeH="0" baseline="0" dirty="0" smtClean="0">
              <a:ln>
                <a:noFill/>
              </a:ln>
              <a:solidFill>
                <a:schemeClr val="tx2"/>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2"/>
              </a:solidFill>
              <a:effectLst/>
              <a:latin typeface="Arial" panose="020B0604020202020204" pitchFamily="34" charset="0"/>
            </a:endParaRPr>
          </a:p>
        </p:txBody>
      </p:sp>
      <p:sp>
        <p:nvSpPr>
          <p:cNvPr id="18" name="Rectangle 10"/>
          <p:cNvSpPr>
            <a:spLocks noChangeArrowheads="1"/>
          </p:cNvSpPr>
          <p:nvPr/>
        </p:nvSpPr>
        <p:spPr bwMode="auto">
          <a:xfrm>
            <a:off x="174003" y="56736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chemeClr val="tx2"/>
              </a:solidFill>
            </a:endParaRPr>
          </a:p>
        </p:txBody>
      </p:sp>
      <p:sp>
        <p:nvSpPr>
          <p:cNvPr id="19" name="TextBox 11"/>
          <p:cNvSpPr txBox="1"/>
          <p:nvPr/>
        </p:nvSpPr>
        <p:spPr>
          <a:xfrm>
            <a:off x="266368" y="3886200"/>
            <a:ext cx="7848600" cy="461665"/>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2"/>
                </a:solidFill>
                <a:effectLst/>
                <a:uLnTx/>
                <a:uFillTx/>
                <a:latin typeface="Times New Roman" panose="02020603050405020304" pitchFamily="18" charset="0"/>
                <a:ea typeface="Times New Roman" panose="02020603050405020304" pitchFamily="18" charset="0"/>
              </a:rPr>
              <a:t>This project will be part of the MWRA grant program.  Of the $500,000 , 75% will be funded from the MWRA grant program and 25% will be funded from the MWRA 10-year interest free loan.</a:t>
            </a:r>
            <a:endParaRPr kumimoji="0" lang="en-US" sz="1200" b="0" i="0" u="none" strike="noStrike" kern="0" cap="none" spc="0" normalizeH="0" baseline="0" noProof="0" dirty="0">
              <a:ln>
                <a:noFill/>
              </a:ln>
              <a:solidFill>
                <a:schemeClr val="tx2"/>
              </a:solidFill>
              <a:effectLst/>
              <a:uLnTx/>
              <a:uFillTx/>
              <a:latin typeface="Times New Roman" panose="02020603050405020304" pitchFamily="18" charset="0"/>
              <a:ea typeface="Times New Roman" panose="02020603050405020304" pitchFamily="18" charset="0"/>
            </a:endParaRPr>
          </a:p>
        </p:txBody>
      </p:sp>
      <p:sp>
        <p:nvSpPr>
          <p:cNvPr id="21" name="TextBox 20"/>
          <p:cNvSpPr txBox="1"/>
          <p:nvPr/>
        </p:nvSpPr>
        <p:spPr>
          <a:xfrm>
            <a:off x="174003" y="979806"/>
            <a:ext cx="7810168"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solidFill>
                  <a:schemeClr val="tx2"/>
                </a:solidFill>
                <a:latin typeface="Times New Roman" panose="02020603050405020304" pitchFamily="18" charset="0"/>
                <a:cs typeface="Times New Roman" panose="02020603050405020304" pitchFamily="18" charset="0"/>
              </a:rPr>
              <a:t>This article requests $500K to continue work to inspect and repair the sewer system. </a:t>
            </a:r>
          </a:p>
          <a:p>
            <a:r>
              <a:rPr lang="en-US" sz="1200" dirty="0" smtClean="0">
                <a:solidFill>
                  <a:schemeClr val="tx2"/>
                </a:solidFill>
                <a:latin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en-US" sz="1200" dirty="0" smtClean="0">
                <a:solidFill>
                  <a:schemeClr val="tx2"/>
                </a:solidFill>
                <a:latin typeface="Times New Roman" panose="02020603050405020304" pitchFamily="18" charset="0"/>
                <a:cs typeface="Times New Roman" panose="02020603050405020304" pitchFamily="18" charset="0"/>
              </a:rPr>
              <a:t>The funding is through the MWRA</a:t>
            </a:r>
          </a:p>
          <a:p>
            <a:pPr marL="628650" lvl="1" indent="-171450">
              <a:buFont typeface="Arial" panose="020B0604020202020204" pitchFamily="34" charset="0"/>
              <a:buChar char="•"/>
            </a:pPr>
            <a:r>
              <a:rPr lang="en-US" sz="1200" dirty="0" smtClean="0">
                <a:solidFill>
                  <a:schemeClr val="tx2"/>
                </a:solidFill>
                <a:latin typeface="Times New Roman" panose="02020603050405020304" pitchFamily="18" charset="0"/>
                <a:cs typeface="Times New Roman" panose="02020603050405020304" pitchFamily="18" charset="0"/>
              </a:rPr>
              <a:t>75% Grant</a:t>
            </a:r>
          </a:p>
          <a:p>
            <a:pPr marL="628650" lvl="1" indent="-171450">
              <a:buFont typeface="Arial" panose="020B0604020202020204" pitchFamily="34" charset="0"/>
              <a:buChar char="•"/>
            </a:pPr>
            <a:r>
              <a:rPr lang="en-US" sz="1200" dirty="0" smtClean="0">
                <a:solidFill>
                  <a:schemeClr val="tx2"/>
                </a:solidFill>
                <a:latin typeface="Times New Roman" panose="02020603050405020304" pitchFamily="18" charset="0"/>
                <a:cs typeface="Times New Roman" panose="02020603050405020304" pitchFamily="18" charset="0"/>
              </a:rPr>
              <a:t>25% Loan</a:t>
            </a:r>
            <a:endParaRPr lang="en-US" sz="1200" dirty="0">
              <a:solidFill>
                <a:schemeClr val="tx2"/>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80930" y="2271901"/>
            <a:ext cx="7810168" cy="276999"/>
          </a:xfrm>
          <a:prstGeom prst="rect">
            <a:avLst/>
          </a:prstGeom>
          <a:noFill/>
        </p:spPr>
        <p:txBody>
          <a:bodyPr wrap="square" rtlCol="0">
            <a:spAutoFit/>
          </a:bodyPr>
          <a:lstStyle/>
          <a:p>
            <a:r>
              <a:rPr lang="en-US" sz="1200" b="1" dirty="0" smtClean="0">
                <a:solidFill>
                  <a:schemeClr val="tx2"/>
                </a:solidFill>
                <a:latin typeface="Times New Roman" panose="02020603050405020304" pitchFamily="18" charset="0"/>
                <a:cs typeface="Times New Roman" panose="02020603050405020304" pitchFamily="18" charset="0"/>
              </a:rPr>
              <a:t>Article Language </a:t>
            </a:r>
            <a:endParaRPr lang="en-US" sz="1200" b="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00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F7A2BDD-D331-44F0-96AA-4FB4ED497064}" type="slidenum">
              <a:rPr lang="en-US" smtClean="0"/>
              <a:pPr/>
              <a:t>15</a:t>
            </a:fld>
            <a:endParaRPr lang="en-US" dirty="0"/>
          </a:p>
        </p:txBody>
      </p:sp>
      <p:sp>
        <p:nvSpPr>
          <p:cNvPr id="3" name="TextBox 2"/>
          <p:cNvSpPr txBox="1"/>
          <p:nvPr/>
        </p:nvSpPr>
        <p:spPr>
          <a:xfrm>
            <a:off x="0" y="76200"/>
            <a:ext cx="8077200" cy="400110"/>
          </a:xfrm>
          <a:prstGeom prst="rect">
            <a:avLst/>
          </a:prstGeom>
          <a:noFill/>
        </p:spPr>
        <p:txBody>
          <a:bodyPr wrap="square" rtlCol="0">
            <a:spAutoFit/>
          </a:bodyPr>
          <a:lstStyle/>
          <a:p>
            <a:r>
              <a:rPr lang="en-US" sz="2000" dirty="0" smtClean="0">
                <a:solidFill>
                  <a:schemeClr val="tx2"/>
                </a:solidFill>
                <a:latin typeface="Calibri" panose="020F0502020204030204" pitchFamily="34" charset="0"/>
                <a:cs typeface="Calibri" panose="020F0502020204030204" pitchFamily="34" charset="0"/>
              </a:rPr>
              <a:t>Article Budget – 7 Additional Capital Improvements </a:t>
            </a:r>
            <a:endParaRPr lang="en-US" sz="2000" dirty="0">
              <a:solidFill>
                <a:schemeClr val="tx2"/>
              </a:solidFill>
              <a:latin typeface="Calibri" panose="020F0502020204030204" pitchFamily="34" charset="0"/>
              <a:cs typeface="Calibri" panose="020F0502020204030204" pitchFamily="34" charset="0"/>
            </a:endParaRPr>
          </a:p>
        </p:txBody>
      </p:sp>
      <p:cxnSp>
        <p:nvCxnSpPr>
          <p:cNvPr id="4" name="Straight Connector 3"/>
          <p:cNvCxnSpPr/>
          <p:nvPr/>
        </p:nvCxnSpPr>
        <p:spPr>
          <a:xfrm>
            <a:off x="25400" y="476310"/>
            <a:ext cx="5410201" cy="6926"/>
          </a:xfrm>
          <a:prstGeom prst="line">
            <a:avLst/>
          </a:prstGeom>
          <a:ln w="15875" cmpd="dbl">
            <a:solidFill>
              <a:schemeClr val="tx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13144" y="3622611"/>
            <a:ext cx="8077200" cy="400110"/>
          </a:xfrm>
          <a:prstGeom prst="rect">
            <a:avLst/>
          </a:prstGeom>
          <a:noFill/>
        </p:spPr>
        <p:txBody>
          <a:bodyPr wrap="square" rtlCol="0">
            <a:spAutoFit/>
          </a:bodyPr>
          <a:lstStyle/>
          <a:p>
            <a:r>
              <a:rPr lang="en-US" sz="2000" dirty="0" smtClean="0">
                <a:solidFill>
                  <a:schemeClr val="tx2"/>
                </a:solidFill>
                <a:latin typeface="Calibri" panose="020F0502020204030204" pitchFamily="34" charset="0"/>
                <a:cs typeface="Calibri" panose="020F0502020204030204" pitchFamily="34" charset="0"/>
              </a:rPr>
              <a:t>Article Budget – 8 Additional Capital Improvements </a:t>
            </a:r>
            <a:endParaRPr lang="en-US" sz="2000" dirty="0">
              <a:solidFill>
                <a:schemeClr val="tx2"/>
              </a:solidFill>
              <a:latin typeface="Calibri" panose="020F0502020204030204" pitchFamily="34" charset="0"/>
              <a:cs typeface="Calibri" panose="020F0502020204030204" pitchFamily="34" charset="0"/>
            </a:endParaRPr>
          </a:p>
        </p:txBody>
      </p:sp>
      <p:cxnSp>
        <p:nvCxnSpPr>
          <p:cNvPr id="6" name="Straight Connector 5"/>
          <p:cNvCxnSpPr/>
          <p:nvPr/>
        </p:nvCxnSpPr>
        <p:spPr>
          <a:xfrm>
            <a:off x="76200" y="4022721"/>
            <a:ext cx="5410201" cy="6926"/>
          </a:xfrm>
          <a:prstGeom prst="line">
            <a:avLst/>
          </a:prstGeom>
          <a:ln w="15875" cmpd="dbl">
            <a:solidFill>
              <a:schemeClr val="tx2">
                <a:lumMod val="90000"/>
                <a:lumOff val="10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2157006576"/>
              </p:ext>
            </p:extLst>
          </p:nvPr>
        </p:nvGraphicFramePr>
        <p:xfrm>
          <a:off x="609600" y="4299458"/>
          <a:ext cx="7543799" cy="1472184"/>
        </p:xfrm>
        <a:graphic>
          <a:graphicData uri="http://schemas.openxmlformats.org/drawingml/2006/table">
            <a:tbl>
              <a:tblPr firstRow="1" firstCol="1" bandRow="1"/>
              <a:tblGrid>
                <a:gridCol w="3909956">
                  <a:extLst>
                    <a:ext uri="{9D8B030D-6E8A-4147-A177-3AD203B41FA5}">
                      <a16:colId xmlns:a16="http://schemas.microsoft.com/office/drawing/2014/main" val="3379192480"/>
                    </a:ext>
                  </a:extLst>
                </a:gridCol>
                <a:gridCol w="1327737">
                  <a:extLst>
                    <a:ext uri="{9D8B030D-6E8A-4147-A177-3AD203B41FA5}">
                      <a16:colId xmlns:a16="http://schemas.microsoft.com/office/drawing/2014/main" val="3324606962"/>
                    </a:ext>
                  </a:extLst>
                </a:gridCol>
                <a:gridCol w="912863">
                  <a:extLst>
                    <a:ext uri="{9D8B030D-6E8A-4147-A177-3AD203B41FA5}">
                      <a16:colId xmlns:a16="http://schemas.microsoft.com/office/drawing/2014/main" val="3335526160"/>
                    </a:ext>
                  </a:extLst>
                </a:gridCol>
                <a:gridCol w="1393243">
                  <a:extLst>
                    <a:ext uri="{9D8B030D-6E8A-4147-A177-3AD203B41FA5}">
                      <a16:colId xmlns:a16="http://schemas.microsoft.com/office/drawing/2014/main" val="2198613892"/>
                    </a:ext>
                  </a:extLst>
                </a:gridCol>
              </a:tblGrid>
              <a:tr h="0">
                <a:tc>
                  <a:txBody>
                    <a:bodyPr/>
                    <a:lstStyle/>
                    <a:p>
                      <a:pPr marL="0" marR="0" algn="ctr">
                        <a:lnSpc>
                          <a:spcPct val="115000"/>
                        </a:lnSpc>
                        <a:spcBef>
                          <a:spcPts val="0"/>
                        </a:spcBef>
                        <a:spcAft>
                          <a:spcPts val="0"/>
                        </a:spcAft>
                        <a:tabLst>
                          <a:tab pos="166370" algn="l"/>
                          <a:tab pos="1101090" algn="dec"/>
                        </a:tabLs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Equipment/Project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Requesting Department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Cost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Funding Source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537269"/>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Turf Field Replacement (H.S. Multipurpose field)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DPW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$750,000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Meals/Hotels Tax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28525827"/>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Pool  Deck Surfacing Replacement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Recreation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Meals/Hotels Tax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1579564"/>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Pool  Drainage and Refurbishment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Recreation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$110,000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Meals/Hotels Tax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20234442"/>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8362051"/>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$1,060,000</a:t>
                      </a:r>
                      <a:endPar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909219"/>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72525195"/>
              </p:ext>
            </p:extLst>
          </p:nvPr>
        </p:nvGraphicFramePr>
        <p:xfrm>
          <a:off x="303644" y="990600"/>
          <a:ext cx="7696199" cy="1472184"/>
        </p:xfrm>
        <a:graphic>
          <a:graphicData uri="http://schemas.openxmlformats.org/drawingml/2006/table">
            <a:tbl>
              <a:tblPr firstRow="1" firstCol="1" bandRow="1"/>
              <a:tblGrid>
                <a:gridCol w="3200400">
                  <a:extLst>
                    <a:ext uri="{9D8B030D-6E8A-4147-A177-3AD203B41FA5}">
                      <a16:colId xmlns:a16="http://schemas.microsoft.com/office/drawing/2014/main" val="3379192480"/>
                    </a:ext>
                  </a:extLst>
                </a:gridCol>
                <a:gridCol w="1600200">
                  <a:extLst>
                    <a:ext uri="{9D8B030D-6E8A-4147-A177-3AD203B41FA5}">
                      <a16:colId xmlns:a16="http://schemas.microsoft.com/office/drawing/2014/main" val="3324606962"/>
                    </a:ext>
                  </a:extLst>
                </a:gridCol>
                <a:gridCol w="1066800">
                  <a:extLst>
                    <a:ext uri="{9D8B030D-6E8A-4147-A177-3AD203B41FA5}">
                      <a16:colId xmlns:a16="http://schemas.microsoft.com/office/drawing/2014/main" val="3335526160"/>
                    </a:ext>
                  </a:extLst>
                </a:gridCol>
                <a:gridCol w="1828799">
                  <a:extLst>
                    <a:ext uri="{9D8B030D-6E8A-4147-A177-3AD203B41FA5}">
                      <a16:colId xmlns:a16="http://schemas.microsoft.com/office/drawing/2014/main" val="2198613892"/>
                    </a:ext>
                  </a:extLst>
                </a:gridCol>
              </a:tblGrid>
              <a:tr h="0">
                <a:tc>
                  <a:txBody>
                    <a:bodyPr/>
                    <a:lstStyle/>
                    <a:p>
                      <a:pPr marL="0" marR="0" algn="ctr">
                        <a:lnSpc>
                          <a:spcPct val="115000"/>
                        </a:lnSpc>
                        <a:spcBef>
                          <a:spcPts val="0"/>
                        </a:spcBef>
                        <a:spcAft>
                          <a:spcPts val="0"/>
                        </a:spcAft>
                        <a:tabLst>
                          <a:tab pos="166370" algn="l"/>
                          <a:tab pos="1101090" algn="dec"/>
                        </a:tabLs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Equipment/Project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Requesting Department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Cost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66370" algn="l"/>
                          <a:tab pos="1101090" algn="dec"/>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Funding Source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537269"/>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Self Contained Breathing Apparatus</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Fire</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$37,500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Ambulance</a:t>
                      </a:r>
                      <a:r>
                        <a:rPr lang="en-US" sz="1200" baseline="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Receipts </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28525827"/>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Ambulance</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kumimoji="0" lang="en-US" sz="1200" b="0" i="0" u="none" strike="noStrike" kern="1200" cap="none" spc="0" normalizeH="0" baseline="0" noProof="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Fire</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$387,500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defRPr/>
                      </a:pPr>
                      <a:r>
                        <a:rPr kumimoji="0" lang="en-US" sz="1200" b="0" i="0" u="none" strike="noStrike" kern="1200" cap="none" spc="0" normalizeH="0" baseline="0" noProof="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Ambulance Receipts </a:t>
                      </a: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1579564"/>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Rescue Equipment</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Fire</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defRPr/>
                      </a:pPr>
                      <a:r>
                        <a:rPr kumimoji="0" lang="en-US" sz="1200" b="0" i="0" u="none" strike="noStrike" kern="1200" cap="none" spc="0" normalizeH="0" baseline="0" noProof="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Ambulance Receipts </a:t>
                      </a: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20234442"/>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err="1"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Stormwater</a:t>
                      </a:r>
                      <a:r>
                        <a:rPr lang="en-US" sz="1200" baseline="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Compliance</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Sewer</a:t>
                      </a: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u="none"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$70,000</a:t>
                      </a:r>
                      <a:r>
                        <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defRPr/>
                      </a:pPr>
                      <a:r>
                        <a:rPr kumimoji="0" lang="en-US" sz="1200" b="0" i="0" u="none" strike="noStrike" kern="1200" cap="none" spc="0" normalizeH="0" baseline="0" noProof="0" dirty="0" smtClean="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Sewer Retained Earnings </a:t>
                      </a:r>
                    </a:p>
                    <a:p>
                      <a:pPr marL="0" marR="0" lvl="0" indent="0" algn="ctr" defTabSz="914400" rtl="0" eaLnBrk="1" fontAlgn="auto" latinLnBrk="0" hangingPunct="1">
                        <a:lnSpc>
                          <a:spcPct val="115000"/>
                        </a:lnSpc>
                        <a:spcBef>
                          <a:spcPts val="0"/>
                        </a:spcBef>
                        <a:spcAft>
                          <a:spcPts val="0"/>
                        </a:spcAft>
                        <a:buClrTx/>
                        <a:buSzTx/>
                        <a:buFontTx/>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defRPr/>
                      </a:pPr>
                      <a:endParaRPr kumimoji="0" lang="en-US" sz="1200" b="0" i="0" u="none" strike="noStrike" kern="1200" cap="none" spc="0" normalizeH="0" baseline="0" noProof="0" dirty="0">
                        <a:ln>
                          <a:noFill/>
                        </a:ln>
                        <a:solidFill>
                          <a:srgbClr val="2F5897"/>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8362051"/>
                  </a:ext>
                </a:extLst>
              </a:tr>
              <a:tr h="0">
                <a:tc>
                  <a:txBody>
                    <a:bodyPr/>
                    <a:lstStyle/>
                    <a:p>
                      <a:pPr marL="0" marR="0">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20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b="1"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$505,000</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909219"/>
                  </a:ext>
                </a:extLst>
              </a:tr>
            </a:tbl>
          </a:graphicData>
        </a:graphic>
      </p:graphicFrame>
    </p:spTree>
    <p:extLst>
      <p:ext uri="{BB962C8B-B14F-4D97-AF65-F5344CB8AC3E}">
        <p14:creationId xmlns:p14="http://schemas.microsoft.com/office/powerpoint/2010/main" val="1371900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7A2BDD-D331-44F0-96AA-4FB4ED497064}" type="slidenum">
              <a:rPr lang="en-US" smtClean="0"/>
              <a:pPr/>
              <a:t>16</a:t>
            </a:fld>
            <a:endParaRPr lang="en-US" dirty="0"/>
          </a:p>
        </p:txBody>
      </p:sp>
      <p:sp>
        <p:nvSpPr>
          <p:cNvPr id="5" name="TextBox 4"/>
          <p:cNvSpPr txBox="1"/>
          <p:nvPr/>
        </p:nvSpPr>
        <p:spPr>
          <a:xfrm>
            <a:off x="152400" y="281832"/>
            <a:ext cx="8305800" cy="369332"/>
          </a:xfrm>
          <a:prstGeom prst="rect">
            <a:avLst/>
          </a:prstGeom>
          <a:noFill/>
        </p:spPr>
        <p:txBody>
          <a:bodyPr wrap="square" rtlCol="0">
            <a:spAutoFit/>
          </a:bodyPr>
          <a:lstStyle/>
          <a:p>
            <a:r>
              <a:rPr lang="en-US" dirty="0" smtClean="0">
                <a:solidFill>
                  <a:schemeClr val="tx2"/>
                </a:solidFill>
                <a:latin typeface="Calibri" panose="020F0502020204030204" pitchFamily="34" charset="0"/>
                <a:cs typeface="Calibri" panose="020F0502020204030204" pitchFamily="34" charset="0"/>
              </a:rPr>
              <a:t>Article Budget – 9 Accounting Housekeeping – Rescind Unused Debt for Police Station </a:t>
            </a:r>
            <a:endParaRPr lang="en-US" dirty="0">
              <a:solidFill>
                <a:schemeClr val="tx2"/>
              </a:solidFill>
              <a:latin typeface="Calibri" panose="020F0502020204030204" pitchFamily="34" charset="0"/>
              <a:cs typeface="Calibri" panose="020F0502020204030204" pitchFamily="34" charset="0"/>
            </a:endParaRPr>
          </a:p>
        </p:txBody>
      </p:sp>
      <p:cxnSp>
        <p:nvCxnSpPr>
          <p:cNvPr id="6" name="Straight Connector 5"/>
          <p:cNvCxnSpPr/>
          <p:nvPr/>
        </p:nvCxnSpPr>
        <p:spPr>
          <a:xfrm flipV="1">
            <a:off x="180109" y="685800"/>
            <a:ext cx="8051800" cy="30778"/>
          </a:xfrm>
          <a:prstGeom prst="line">
            <a:avLst/>
          </a:prstGeom>
          <a:ln w="15875" cmpd="dbl">
            <a:solidFill>
              <a:schemeClr val="tx2">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57841" y="2649262"/>
            <a:ext cx="7848600" cy="1578894"/>
          </a:xfrm>
          <a:prstGeom prst="rect">
            <a:avLst/>
          </a:prstGeom>
        </p:spPr>
        <p:txBody>
          <a:bodyPr wrap="square">
            <a:spAutoFit/>
          </a:bodyPr>
          <a:lstStyle/>
          <a:p>
            <a:pPr>
              <a:lnSpc>
                <a:spcPct val="115000"/>
              </a:lnSpc>
            </a:pPr>
            <a:r>
              <a:rPr lang="en-US" sz="12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To see if the Town will vote to rescind any authorized, but unissued borrowing authorizations which are no longer necessary to finance the project or projects for which they were initially approved, or to take any action relative thereto.</a:t>
            </a:r>
          </a:p>
          <a:p>
            <a:pPr>
              <a:lnSpc>
                <a:spcPct val="115000"/>
              </a:lnSpc>
            </a:pPr>
            <a:r>
              <a:rPr lang="en-US" sz="12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15000"/>
              </a:lnSpc>
            </a:pPr>
            <a:r>
              <a:rPr lang="en-US" sz="12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The Finance and Warrant Commission Recommends:  </a:t>
            </a:r>
          </a:p>
          <a:p>
            <a:pPr>
              <a:lnSpc>
                <a:spcPct val="115000"/>
              </a:lnSpc>
            </a:pPr>
            <a:r>
              <a:rPr lang="en-US" sz="12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15000"/>
              </a:lnSpc>
            </a:pPr>
            <a:r>
              <a:rPr lang="en-US" sz="12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That the Town rescinds the $450,000 authorized, but unissued balance of the $13,205,000 approved to pay costs of designing and constructing the new police station under Article 15 of the Warrant at the Annual Town Meeting held on May 2, 2016.</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p:cNvSpPr txBox="1"/>
          <p:nvPr/>
        </p:nvSpPr>
        <p:spPr>
          <a:xfrm>
            <a:off x="196273" y="2372263"/>
            <a:ext cx="7810168" cy="276999"/>
          </a:xfrm>
          <a:prstGeom prst="rect">
            <a:avLst/>
          </a:prstGeom>
          <a:noFill/>
        </p:spPr>
        <p:txBody>
          <a:bodyPr wrap="square" rtlCol="0">
            <a:spAutoFit/>
          </a:bodyPr>
          <a:lstStyle/>
          <a:p>
            <a:r>
              <a:rPr lang="en-US" sz="1200" b="1" dirty="0" smtClean="0">
                <a:solidFill>
                  <a:schemeClr val="tx2"/>
                </a:solidFill>
                <a:latin typeface="Times New Roman" panose="02020603050405020304" pitchFamily="18" charset="0"/>
                <a:cs typeface="Times New Roman" panose="02020603050405020304" pitchFamily="18" charset="0"/>
              </a:rPr>
              <a:t>Article Language </a:t>
            </a:r>
            <a:endParaRPr lang="en-US" sz="1200" b="1" dirty="0">
              <a:solidFill>
                <a:schemeClr val="tx2"/>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96273" y="1089378"/>
            <a:ext cx="7848600" cy="941796"/>
          </a:xfrm>
          <a:prstGeom prst="rect">
            <a:avLst/>
          </a:prstGeom>
        </p:spPr>
        <p:txBody>
          <a:bodyPr wrap="square">
            <a:spAutoFit/>
          </a:bodyPr>
          <a:lstStyle/>
          <a:p>
            <a:pPr marL="171450" indent="-171450">
              <a:lnSpc>
                <a:spcPct val="115000"/>
              </a:lnSpc>
              <a:buFont typeface="Arial" panose="020B0604020202020204" pitchFamily="34" charset="0"/>
              <a:buChar char="•"/>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This is a simple housekeeping or “clean up” article.</a:t>
            </a:r>
          </a:p>
          <a:p>
            <a:pPr marL="171450" indent="-171450">
              <a:lnSpc>
                <a:spcPct val="115000"/>
              </a:lnSpc>
              <a:buFont typeface="Arial" panose="020B0604020202020204" pitchFamily="34" charset="0"/>
              <a:buChar char="•"/>
            </a:pPr>
            <a:r>
              <a:rPr lang="en-US" sz="1200" dirty="0" smtClean="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The Police Station project was approved as a $13,205,000 borrowing article</a:t>
            </a:r>
          </a:p>
          <a:p>
            <a:pPr marL="171450" indent="-171450">
              <a:lnSpc>
                <a:spcPct val="115000"/>
              </a:lnSpc>
              <a:buFont typeface="Arial" panose="020B0604020202020204" pitchFamily="34" charset="0"/>
              <a:buChar char="•"/>
            </a:pPr>
            <a:r>
              <a:rPr lang="en-US" sz="1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The project was funded by the actual bond issued for $12,755,000, with $450,000 in bond premium.</a:t>
            </a:r>
          </a:p>
          <a:p>
            <a:pPr marL="171450" indent="-171450">
              <a:lnSpc>
                <a:spcPct val="115000"/>
              </a:lnSpc>
              <a:buFont typeface="Arial" panose="020B0604020202020204" pitchFamily="34" charset="0"/>
              <a:buChar char="•"/>
            </a:pPr>
            <a:r>
              <a:rPr lang="en-US" sz="1200" dirty="0" smtClean="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This article “takes back” or cleans up the remaining $450,000 borrowing authorization. </a:t>
            </a:r>
            <a:endParaRPr lang="en-US" sz="12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018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a:off x="227806" y="685800"/>
            <a:ext cx="4572794" cy="0"/>
          </a:xfrm>
          <a:prstGeom prst="line">
            <a:avLst/>
          </a:prstGeom>
          <a:ln w="15875" cmpd="dbl">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nvPr>
        </p:nvGraphicFramePr>
        <p:xfrm>
          <a:off x="2118034" y="1143000"/>
          <a:ext cx="4157980" cy="630936"/>
        </p:xfrm>
        <a:graphic>
          <a:graphicData uri="http://schemas.openxmlformats.org/drawingml/2006/table">
            <a:tbl>
              <a:tblPr/>
              <a:tblGrid>
                <a:gridCol w="1729740">
                  <a:extLst>
                    <a:ext uri="{9D8B030D-6E8A-4147-A177-3AD203B41FA5}">
                      <a16:colId xmlns:a16="http://schemas.microsoft.com/office/drawing/2014/main" val="20000"/>
                    </a:ext>
                  </a:extLst>
                </a:gridCol>
                <a:gridCol w="1070610">
                  <a:extLst>
                    <a:ext uri="{9D8B030D-6E8A-4147-A177-3AD203B41FA5}">
                      <a16:colId xmlns:a16="http://schemas.microsoft.com/office/drawing/2014/main" val="20001"/>
                    </a:ext>
                  </a:extLst>
                </a:gridCol>
                <a:gridCol w="1357630">
                  <a:extLst>
                    <a:ext uri="{9D8B030D-6E8A-4147-A177-3AD203B41FA5}">
                      <a16:colId xmlns:a16="http://schemas.microsoft.com/office/drawing/2014/main" val="20002"/>
                    </a:ext>
                  </a:extLst>
                </a:gridCol>
              </a:tblGrid>
              <a:tr h="0">
                <a:tc>
                  <a:txBody>
                    <a:bodyPr/>
                    <a:lstStyle/>
                    <a:p>
                      <a:pPr marL="0" marR="0">
                        <a:lnSpc>
                          <a:spcPct val="115000"/>
                        </a:lnSpc>
                        <a:spcBef>
                          <a:spcPts val="0"/>
                        </a:spcBef>
                        <a:spcAft>
                          <a:spcPts val="0"/>
                        </a:spcAft>
                      </a:pPr>
                      <a:r>
                        <a:rPr lang="en-US" sz="1200" b="1" dirty="0">
                          <a:solidFill>
                            <a:schemeClr val="tx2"/>
                          </a:solidFill>
                          <a:effectLst/>
                          <a:latin typeface="Times New Roman"/>
                          <a:ea typeface="Times New Roman"/>
                          <a:cs typeface="Times New Roman"/>
                        </a:rPr>
                        <a:t>Purpose</a:t>
                      </a:r>
                      <a:endParaRPr lang="en-US" sz="1100" dirty="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chemeClr val="tx2"/>
                          </a:solidFill>
                          <a:effectLst/>
                          <a:latin typeface="Times New Roman"/>
                          <a:ea typeface="Times New Roman"/>
                          <a:cs typeface="Times New Roman"/>
                        </a:rPr>
                        <a:t>Amount</a:t>
                      </a:r>
                      <a:endParaRPr lang="en-US" sz="110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chemeClr val="tx2"/>
                          </a:solidFill>
                          <a:effectLst/>
                          <a:latin typeface="Times New Roman"/>
                          <a:ea typeface="Times New Roman"/>
                          <a:cs typeface="Times New Roman"/>
                        </a:rPr>
                        <a:t>Funding Source</a:t>
                      </a:r>
                      <a:endParaRPr lang="en-US" sz="110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2250">
                <a:tc>
                  <a:txBody>
                    <a:bodyPr/>
                    <a:lstStyle/>
                    <a:p>
                      <a:pPr marL="0" marR="0">
                        <a:lnSpc>
                          <a:spcPct val="115000"/>
                        </a:lnSpc>
                        <a:spcBef>
                          <a:spcPts val="0"/>
                        </a:spcBef>
                        <a:spcAft>
                          <a:spcPts val="0"/>
                        </a:spcAft>
                      </a:pPr>
                      <a:r>
                        <a:rPr lang="en-US" sz="1200" dirty="0">
                          <a:solidFill>
                            <a:schemeClr val="tx2"/>
                          </a:solidFill>
                          <a:effectLst/>
                          <a:latin typeface="Times New Roman"/>
                          <a:ea typeface="Times New Roman"/>
                          <a:cs typeface="Times New Roman"/>
                        </a:rPr>
                        <a:t>Stabilization Fund</a:t>
                      </a:r>
                      <a:endParaRPr lang="en-US" sz="1100" dirty="0">
                        <a:solidFill>
                          <a:schemeClr val="tx2"/>
                        </a:solidFill>
                        <a:effectLst/>
                        <a:latin typeface="Calibri"/>
                        <a:ea typeface="Times New Roman"/>
                        <a:cs typeface="Times New Roman"/>
                      </a:endParaRPr>
                    </a:p>
                    <a:p>
                      <a:pPr marL="0" marR="0">
                        <a:lnSpc>
                          <a:spcPct val="115000"/>
                        </a:lnSpc>
                        <a:spcBef>
                          <a:spcPts val="0"/>
                        </a:spcBef>
                        <a:spcAft>
                          <a:spcPts val="0"/>
                        </a:spcAft>
                      </a:pPr>
                      <a:r>
                        <a:rPr lang="en-US" sz="1200" dirty="0">
                          <a:solidFill>
                            <a:schemeClr val="tx2"/>
                          </a:solidFill>
                          <a:effectLst/>
                          <a:latin typeface="Times New Roman"/>
                          <a:ea typeface="Times New Roman"/>
                          <a:cs typeface="Times New Roman"/>
                        </a:rPr>
                        <a:t> </a:t>
                      </a:r>
                      <a:endParaRPr lang="en-US" sz="1100" dirty="0">
                        <a:solidFill>
                          <a:schemeClr val="tx2"/>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chemeClr val="tx2"/>
                          </a:solidFill>
                          <a:effectLst/>
                          <a:latin typeface="Times New Roman"/>
                          <a:ea typeface="Times New Roman"/>
                          <a:cs typeface="Times New Roman"/>
                        </a:rPr>
                        <a:t>$125,000</a:t>
                      </a:r>
                      <a:endParaRPr lang="en-US" sz="1100">
                        <a:solidFill>
                          <a:schemeClr val="tx2"/>
                        </a:solidFill>
                        <a:effectLst/>
                        <a:latin typeface="Calibri"/>
                        <a:ea typeface="Times New Roman"/>
                        <a:cs typeface="Times New Roman"/>
                      </a:endParaRPr>
                    </a:p>
                    <a:p>
                      <a:pPr marL="0" marR="0">
                        <a:lnSpc>
                          <a:spcPct val="115000"/>
                        </a:lnSpc>
                        <a:spcBef>
                          <a:spcPts val="0"/>
                        </a:spcBef>
                        <a:spcAft>
                          <a:spcPts val="0"/>
                        </a:spcAft>
                      </a:pPr>
                      <a:r>
                        <a:rPr lang="en-US" sz="1200">
                          <a:solidFill>
                            <a:schemeClr val="tx2"/>
                          </a:solidFill>
                          <a:effectLst/>
                          <a:latin typeface="Times New Roman"/>
                          <a:ea typeface="Times New Roman"/>
                          <a:cs typeface="Times New Roman"/>
                        </a:rPr>
                        <a:t> </a:t>
                      </a:r>
                      <a:endParaRPr lang="en-US" sz="1100">
                        <a:solidFill>
                          <a:schemeClr val="tx2"/>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chemeClr val="tx2"/>
                          </a:solidFill>
                          <a:effectLst/>
                          <a:latin typeface="Times New Roman"/>
                          <a:ea typeface="Times New Roman"/>
                          <a:cs typeface="Times New Roman"/>
                        </a:rPr>
                        <a:t>Free Cash</a:t>
                      </a:r>
                      <a:endParaRPr lang="en-US" sz="1100" dirty="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1" name="TextBox 10"/>
          <p:cNvSpPr txBox="1">
            <a:spLocks noChangeArrowheads="1"/>
          </p:cNvSpPr>
          <p:nvPr/>
        </p:nvSpPr>
        <p:spPr bwMode="auto">
          <a:xfrm>
            <a:off x="7562986" y="2873468"/>
            <a:ext cx="12386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2"/>
                </a:solidFill>
                <a:effectLst/>
                <a:uLnTx/>
                <a:uFillTx/>
                <a:latin typeface="Calibri" panose="020F0502020204030204" pitchFamily="34" charset="0"/>
                <a:ea typeface="+mn-ea"/>
                <a:cs typeface="+mn-cs"/>
              </a:rPr>
              <a:t>Target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2"/>
                </a:solidFill>
                <a:effectLst/>
                <a:uLnTx/>
                <a:uFillTx/>
                <a:latin typeface="Calibri" panose="020F0502020204030204" pitchFamily="34" charset="0"/>
                <a:ea typeface="+mn-ea"/>
                <a:cs typeface="+mn-cs"/>
              </a:rPr>
              <a:t>Approx.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2"/>
                </a:solidFill>
                <a:effectLst/>
                <a:uLnTx/>
                <a:uFillTx/>
                <a:latin typeface="Calibri" panose="020F0502020204030204" pitchFamily="34" charset="0"/>
                <a:ea typeface="+mn-ea"/>
                <a:cs typeface="+mn-cs"/>
              </a:rPr>
              <a:t>$3.75M</a:t>
            </a:r>
            <a:endParaRPr kumimoji="0" lang="en-US" sz="1200" b="0" i="0" u="none" strike="noStrike" kern="1200" cap="none" spc="0" normalizeH="0" baseline="0" noProof="0" dirty="0">
              <a:ln>
                <a:noFill/>
              </a:ln>
              <a:solidFill>
                <a:schemeClr val="tx2"/>
              </a:solidFill>
              <a:effectLst/>
              <a:uLnTx/>
              <a:uFillTx/>
              <a:latin typeface="Calibri" panose="020F0502020204030204" pitchFamily="34" charset="0"/>
              <a:ea typeface="+mn-ea"/>
              <a:cs typeface="+mn-cs"/>
            </a:endParaRPr>
          </a:p>
        </p:txBody>
      </p:sp>
      <p:graphicFrame>
        <p:nvGraphicFramePr>
          <p:cNvPr id="21" name="Chart 20"/>
          <p:cNvGraphicFramePr>
            <a:graphicFrameLocks/>
          </p:cNvGraphicFramePr>
          <p:nvPr>
            <p:extLst/>
          </p:nvPr>
        </p:nvGraphicFramePr>
        <p:xfrm>
          <a:off x="457200" y="2066598"/>
          <a:ext cx="7315200" cy="380080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150160" y="5318886"/>
            <a:ext cx="709767" cy="553998"/>
          </a:xfrm>
          <a:prstGeom prst="rect">
            <a:avLst/>
          </a:prstGeom>
          <a:noFill/>
        </p:spPr>
        <p:txBody>
          <a:bodyPr wrap="square" rtlCol="0">
            <a:spAutoFit/>
          </a:bodyPr>
          <a:lstStyle/>
          <a:p>
            <a:pPr algn="ctr"/>
            <a:r>
              <a:rPr lang="en-US" sz="1000" dirty="0" smtClean="0">
                <a:solidFill>
                  <a:schemeClr val="tx2"/>
                </a:solidFill>
              </a:rPr>
              <a:t>Built with one time revenue</a:t>
            </a:r>
            <a:endParaRPr lang="en-US" sz="1000" dirty="0">
              <a:solidFill>
                <a:schemeClr val="tx2"/>
              </a:solidFill>
            </a:endParaRPr>
          </a:p>
        </p:txBody>
      </p:sp>
      <p:cxnSp>
        <p:nvCxnSpPr>
          <p:cNvPr id="39" name="Straight Arrow Connector 38"/>
          <p:cNvCxnSpPr/>
          <p:nvPr/>
        </p:nvCxnSpPr>
        <p:spPr>
          <a:xfrm flipV="1">
            <a:off x="2171187" y="5032883"/>
            <a:ext cx="0" cy="345762"/>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743200" y="5032884"/>
            <a:ext cx="0" cy="345761"/>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3349509" y="5245376"/>
            <a:ext cx="1092970" cy="1"/>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291229" y="5245377"/>
            <a:ext cx="1350130" cy="6654"/>
          </a:xfrm>
          <a:prstGeom prst="straightConnector1">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82851" y="5151697"/>
            <a:ext cx="1566940" cy="246221"/>
          </a:xfrm>
          <a:prstGeom prst="rect">
            <a:avLst/>
          </a:prstGeom>
          <a:noFill/>
        </p:spPr>
        <p:txBody>
          <a:bodyPr wrap="square" rtlCol="0">
            <a:spAutoFit/>
          </a:bodyPr>
          <a:lstStyle/>
          <a:p>
            <a:pPr algn="ctr"/>
            <a:r>
              <a:rPr lang="en-US" sz="1000" dirty="0" smtClean="0">
                <a:solidFill>
                  <a:schemeClr val="tx2"/>
                </a:solidFill>
              </a:rPr>
              <a:t>Small Annual Transfers</a:t>
            </a:r>
            <a:endParaRPr lang="en-US" sz="1000" dirty="0">
              <a:solidFill>
                <a:schemeClr val="tx2"/>
              </a:solidFill>
            </a:endParaRPr>
          </a:p>
        </p:txBody>
      </p:sp>
      <p:cxnSp>
        <p:nvCxnSpPr>
          <p:cNvPr id="37" name="Straight Connector 36"/>
          <p:cNvCxnSpPr/>
          <p:nvPr/>
        </p:nvCxnSpPr>
        <p:spPr>
          <a:xfrm flipV="1">
            <a:off x="1237946" y="3133968"/>
            <a:ext cx="6534454" cy="1"/>
          </a:xfrm>
          <a:prstGeom prst="line">
            <a:avLst/>
          </a:prstGeom>
          <a:noFill/>
          <a:ln w="19050" cap="flat" cmpd="sng" algn="ctr">
            <a:solidFill>
              <a:srgbClr val="0070C0"/>
            </a:solidFill>
            <a:prstDash val="solid"/>
          </a:ln>
          <a:effectLst/>
        </p:spPr>
      </p:cxnSp>
      <p:sp>
        <p:nvSpPr>
          <p:cNvPr id="23" name="Content Placeholder 2"/>
          <p:cNvSpPr txBox="1">
            <a:spLocks/>
          </p:cNvSpPr>
          <p:nvPr/>
        </p:nvSpPr>
        <p:spPr>
          <a:xfrm>
            <a:off x="1157430" y="6045457"/>
            <a:ext cx="4960938" cy="914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spcAft>
                <a:spcPct val="0"/>
              </a:spcAft>
              <a:buFont typeface="Wingdings" panose="05000000000000000000" pitchFamily="2" charset="2"/>
              <a:buChar char="§"/>
              <a:defRPr/>
            </a:pPr>
            <a:r>
              <a:rPr lang="en-US" sz="1400" dirty="0" smtClean="0">
                <a:solidFill>
                  <a:schemeClr val="tx2"/>
                </a:solidFill>
              </a:rPr>
              <a:t>Main </a:t>
            </a:r>
            <a:r>
              <a:rPr lang="en-US" sz="1400" dirty="0">
                <a:solidFill>
                  <a:schemeClr val="tx2"/>
                </a:solidFill>
              </a:rPr>
              <a:t>savings account.</a:t>
            </a:r>
          </a:p>
          <a:p>
            <a:pPr fontAlgn="base">
              <a:spcAft>
                <a:spcPct val="0"/>
              </a:spcAft>
              <a:buFont typeface="Wingdings" panose="05000000000000000000" pitchFamily="2" charset="2"/>
              <a:buChar char="§"/>
              <a:defRPr/>
            </a:pPr>
            <a:r>
              <a:rPr lang="en-US" sz="1400" dirty="0">
                <a:solidFill>
                  <a:schemeClr val="tx2"/>
                </a:solidFill>
              </a:rPr>
              <a:t>Important component of credit rating.</a:t>
            </a:r>
          </a:p>
          <a:p>
            <a:pPr marL="0" indent="0" fontAlgn="base">
              <a:spcAft>
                <a:spcPct val="0"/>
              </a:spcAft>
              <a:buNone/>
              <a:defRPr/>
            </a:pPr>
            <a:endParaRPr lang="en-US" sz="1400" dirty="0">
              <a:solidFill>
                <a:schemeClr val="tx2"/>
              </a:solidFill>
            </a:endParaRPr>
          </a:p>
          <a:p>
            <a:pPr lvl="1" fontAlgn="base">
              <a:spcAft>
                <a:spcPct val="0"/>
              </a:spcAft>
              <a:defRPr/>
            </a:pPr>
            <a:endParaRPr lang="en-US" sz="1400" dirty="0">
              <a:solidFill>
                <a:schemeClr val="tx2"/>
              </a:solidFill>
            </a:endParaRPr>
          </a:p>
          <a:p>
            <a:pPr lvl="1" fontAlgn="base">
              <a:spcAft>
                <a:spcPct val="0"/>
              </a:spcAft>
              <a:defRPr/>
            </a:pPr>
            <a:endParaRPr lang="en-US" sz="1400" dirty="0">
              <a:solidFill>
                <a:schemeClr val="tx2"/>
              </a:solidFill>
            </a:endParaRPr>
          </a:p>
        </p:txBody>
      </p:sp>
      <p:sp>
        <p:nvSpPr>
          <p:cNvPr id="15" name="TextBox 14"/>
          <p:cNvSpPr txBox="1"/>
          <p:nvPr/>
        </p:nvSpPr>
        <p:spPr>
          <a:xfrm>
            <a:off x="227806" y="244901"/>
            <a:ext cx="7926387" cy="461665"/>
          </a:xfrm>
          <a:prstGeom prst="rect">
            <a:avLst/>
          </a:prstGeom>
          <a:noFill/>
        </p:spPr>
        <p:txBody>
          <a:bodyPr>
            <a:spAutoFit/>
          </a:bodyPr>
          <a:lstStyle/>
          <a:p>
            <a:pPr lvl="0" eaLnBrk="0" fontAlgn="base" hangingPunct="0">
              <a:spcBef>
                <a:spcPct val="0"/>
              </a:spcBef>
              <a:spcAft>
                <a:spcPct val="0"/>
              </a:spcAft>
              <a:defRPr/>
            </a:pPr>
            <a:r>
              <a:rPr lang="en-US" sz="2400" spc="-100" dirty="0">
                <a:solidFill>
                  <a:srgbClr val="2F5897"/>
                </a:solidFill>
              </a:rPr>
              <a:t>Article Budget -</a:t>
            </a:r>
            <a:r>
              <a:rPr lang="en-US" sz="2400" spc="-100" dirty="0" smtClean="0">
                <a:solidFill>
                  <a:srgbClr val="2F5897"/>
                </a:solidFill>
              </a:rPr>
              <a:t>11  </a:t>
            </a:r>
            <a:r>
              <a:rPr lang="en-US" sz="2400" dirty="0" smtClean="0">
                <a:solidFill>
                  <a:schemeClr val="tx2"/>
                </a:solidFill>
              </a:rPr>
              <a:t>Appropriation to Stabilization </a:t>
            </a:r>
            <a:r>
              <a:rPr lang="en-US" sz="2400" dirty="0">
                <a:solidFill>
                  <a:schemeClr val="tx2"/>
                </a:solidFill>
              </a:rPr>
              <a:t>Fund</a:t>
            </a:r>
            <a:endParaRPr kumimoji="0" lang="en-US" sz="2400" b="0" i="0" u="none" strike="noStrike" kern="1200" cap="none" spc="0" normalizeH="0" baseline="0" noProof="0" dirty="0">
              <a:ln>
                <a:noFill/>
              </a:ln>
              <a:solidFill>
                <a:schemeClr val="tx2"/>
              </a:solidFill>
              <a:effectLst/>
              <a:uLnTx/>
              <a:uFillTx/>
              <a:latin typeface="Calibri"/>
              <a:ea typeface="+mn-ea"/>
              <a:cs typeface="+mn-cs"/>
            </a:endParaRPr>
          </a:p>
        </p:txBody>
      </p:sp>
      <p:cxnSp>
        <p:nvCxnSpPr>
          <p:cNvPr id="16" name="Straight Connector 15"/>
          <p:cNvCxnSpPr/>
          <p:nvPr/>
        </p:nvCxnSpPr>
        <p:spPr>
          <a:xfrm>
            <a:off x="227806" y="685800"/>
            <a:ext cx="6630194" cy="20766"/>
          </a:xfrm>
          <a:prstGeom prst="line">
            <a:avLst/>
          </a:prstGeom>
          <a:ln w="15875" cmpd="dbl">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3"/>
          <p:cNvSpPr>
            <a:spLocks noGrp="1"/>
          </p:cNvSpPr>
          <p:nvPr>
            <p:ph type="sldNum" sz="quarter" idx="12"/>
          </p:nvPr>
        </p:nvSpPr>
        <p:spPr>
          <a:xfrm>
            <a:off x="8531788" y="5648960"/>
            <a:ext cx="548640" cy="396240"/>
          </a:xfrm>
        </p:spPr>
        <p:txBody>
          <a:bodyPr/>
          <a:lstStyle/>
          <a:p>
            <a:r>
              <a:rPr lang="en-US" dirty="0" smtClean="0"/>
              <a:t>17</a:t>
            </a:r>
            <a:endParaRPr lang="en-US" dirty="0"/>
          </a:p>
        </p:txBody>
      </p:sp>
    </p:spTree>
    <p:extLst>
      <p:ext uri="{BB962C8B-B14F-4D97-AF65-F5344CB8AC3E}">
        <p14:creationId xmlns:p14="http://schemas.microsoft.com/office/powerpoint/2010/main" val="4034981062"/>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066800" y="3769722"/>
            <a:ext cx="7033079" cy="2743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640080" marR="0" lvl="1" indent="-274320" algn="l" defTabSz="914400" rtl="0" eaLnBrk="1" fontAlgn="auto" latinLnBrk="0" hangingPunct="1">
              <a:lnSpc>
                <a:spcPct val="100000"/>
              </a:lnSpc>
              <a:spcBef>
                <a:spcPct val="20000"/>
              </a:spcBef>
              <a:spcAft>
                <a:spcPts val="0"/>
              </a:spcAft>
              <a:buClr>
                <a:srgbClr val="6076B4"/>
              </a:buClr>
              <a:buSzPct val="80000"/>
              <a:buFont typeface="Wingdings 2"/>
              <a:buChar char=""/>
              <a:tabLst/>
              <a:defRPr/>
            </a:pPr>
            <a:endParaRPr kumimoji="0" lang="en-US" sz="2000" b="0" i="0" u="none" strike="noStrike" kern="1200" cap="none" spc="0" normalizeH="0" baseline="0" noProof="0" dirty="0" smtClean="0">
              <a:ln>
                <a:noFill/>
              </a:ln>
              <a:solidFill>
                <a:srgbClr val="6076B4"/>
              </a:solidFill>
              <a:effectLst/>
              <a:uLnTx/>
              <a:uFillTx/>
              <a:latin typeface="Calibri"/>
              <a:ea typeface="+mn-ea"/>
              <a:cs typeface="+mn-cs"/>
            </a:endParaRPr>
          </a:p>
          <a:p>
            <a:pPr marL="640080" marR="0" lvl="1" indent="-274320" algn="l" defTabSz="914400" rtl="0" eaLnBrk="1" fontAlgn="auto" latinLnBrk="0" hangingPunct="1">
              <a:lnSpc>
                <a:spcPct val="100000"/>
              </a:lnSpc>
              <a:spcBef>
                <a:spcPct val="20000"/>
              </a:spcBef>
              <a:spcAft>
                <a:spcPts val="0"/>
              </a:spcAft>
              <a:buClr>
                <a:srgbClr val="6076B4"/>
              </a:buClr>
              <a:buSzPct val="80000"/>
              <a:buFont typeface="Wingdings 2"/>
              <a:buChar char=""/>
              <a:tabLst/>
              <a:defRPr/>
            </a:pPr>
            <a:endParaRPr kumimoji="0" lang="en-US" sz="2000" b="0" i="0" u="none" strike="noStrike" kern="1200" cap="none" spc="0" normalizeH="0" baseline="0" noProof="0" dirty="0" smtClean="0">
              <a:ln>
                <a:noFill/>
              </a:ln>
              <a:solidFill>
                <a:srgbClr val="6076B4"/>
              </a:solidFill>
              <a:effectLst/>
              <a:uLnTx/>
              <a:uFillTx/>
              <a:latin typeface="Calibri"/>
              <a:ea typeface="+mn-ea"/>
              <a:cs typeface="+mn-cs"/>
            </a:endParaRPr>
          </a:p>
          <a:p>
            <a:pPr marL="640080" marR="0" lvl="2" indent="0" algn="l" defTabSz="914400" rtl="0" eaLnBrk="1" fontAlgn="auto" latinLnBrk="0" hangingPunct="1">
              <a:lnSpc>
                <a:spcPct val="100000"/>
              </a:lnSpc>
              <a:spcBef>
                <a:spcPct val="20000"/>
              </a:spcBef>
              <a:spcAft>
                <a:spcPts val="0"/>
              </a:spcAft>
              <a:buClr>
                <a:srgbClr val="6076B4">
                  <a:shade val="75000"/>
                </a:srgbClr>
              </a:buClr>
              <a:buSzPct val="60000"/>
              <a:buFont typeface="Wingdings"/>
              <a:buNone/>
              <a:tabLst/>
              <a:defRPr/>
            </a:pPr>
            <a:endParaRPr kumimoji="0" lang="en-US" sz="2000" b="0" i="0" u="none" strike="noStrike" kern="1200" cap="none" spc="0" normalizeH="0" baseline="0" noProof="0" dirty="0" smtClean="0">
              <a:ln>
                <a:noFill/>
              </a:ln>
              <a:solidFill>
                <a:srgbClr val="6076B4"/>
              </a:solidFill>
              <a:effectLst/>
              <a:uLnTx/>
              <a:uFillTx/>
              <a:latin typeface="Calibri"/>
              <a:ea typeface="+mn-ea"/>
              <a:cs typeface="+mn-cs"/>
            </a:endParaRPr>
          </a:p>
          <a:p>
            <a:pPr marL="640080" marR="0" lvl="1" indent="-274320" algn="l" defTabSz="914400" rtl="0" eaLnBrk="1" fontAlgn="auto" latinLnBrk="0" hangingPunct="1">
              <a:lnSpc>
                <a:spcPct val="100000"/>
              </a:lnSpc>
              <a:spcBef>
                <a:spcPct val="20000"/>
              </a:spcBef>
              <a:spcAft>
                <a:spcPts val="0"/>
              </a:spcAft>
              <a:buClr>
                <a:srgbClr val="6076B4"/>
              </a:buClr>
              <a:buSzPct val="80000"/>
              <a:buFont typeface="Wingdings 2"/>
              <a:buChar char=""/>
              <a:tabLst/>
              <a:defRPr/>
            </a:pPr>
            <a:endParaRPr kumimoji="0" lang="en-US" sz="1500" b="0" i="0" u="none" strike="noStrike" kern="1200" cap="none" spc="0" normalizeH="0" baseline="0" noProof="0" dirty="0" smtClean="0">
              <a:ln>
                <a:noFill/>
              </a:ln>
              <a:solidFill>
                <a:srgbClr val="9C5252">
                  <a:lumMod val="75000"/>
                </a:srgbClr>
              </a:solidFill>
              <a:effectLst/>
              <a:uLnTx/>
              <a:uFillTx/>
              <a:latin typeface="Calibri"/>
              <a:ea typeface="+mn-ea"/>
              <a:cs typeface="+mn-cs"/>
            </a:endParaRPr>
          </a:p>
          <a:p>
            <a:pPr marL="640080" marR="0" lvl="1" indent="-274320" algn="l" defTabSz="914400" rtl="0" eaLnBrk="1" fontAlgn="auto" latinLnBrk="0" hangingPunct="1">
              <a:lnSpc>
                <a:spcPct val="100000"/>
              </a:lnSpc>
              <a:spcBef>
                <a:spcPct val="20000"/>
              </a:spcBef>
              <a:spcAft>
                <a:spcPts val="0"/>
              </a:spcAft>
              <a:buClr>
                <a:srgbClr val="6076B4"/>
              </a:buClr>
              <a:buSzPct val="80000"/>
              <a:buFont typeface="Wingdings 2"/>
              <a:buChar char=""/>
              <a:tabLst/>
              <a:defRPr/>
            </a:pPr>
            <a:endParaRPr kumimoji="0" lang="en-US" sz="1800" b="0" i="0" u="none" strike="noStrike" kern="1200" cap="none" spc="0" normalizeH="0" baseline="0" noProof="0" dirty="0" smtClean="0">
              <a:ln>
                <a:noFill/>
              </a:ln>
              <a:solidFill>
                <a:srgbClr val="9C5252">
                  <a:lumMod val="75000"/>
                </a:srgbClr>
              </a:solidFill>
              <a:effectLst/>
              <a:uLnTx/>
              <a:uFillTx/>
              <a:latin typeface="Calibri"/>
              <a:ea typeface="+mn-ea"/>
              <a:cs typeface="+mn-cs"/>
            </a:endParaRPr>
          </a:p>
          <a:p>
            <a:pPr marL="640080" marR="0" lvl="1" indent="-274320" algn="l" defTabSz="914400" rtl="0" eaLnBrk="1" fontAlgn="auto" latinLnBrk="0" hangingPunct="1">
              <a:lnSpc>
                <a:spcPct val="100000"/>
              </a:lnSpc>
              <a:spcBef>
                <a:spcPct val="20000"/>
              </a:spcBef>
              <a:spcAft>
                <a:spcPts val="0"/>
              </a:spcAft>
              <a:buClr>
                <a:srgbClr val="6076B4"/>
              </a:buClr>
              <a:buSzPct val="80000"/>
              <a:buFont typeface="Wingdings 2"/>
              <a:buChar char=""/>
              <a:tabLst/>
              <a:defRPr/>
            </a:pPr>
            <a:endParaRPr kumimoji="0" lang="en-US" sz="1600" b="0" i="0" u="none" strike="noStrike" kern="1200" cap="none" spc="0" normalizeH="0" baseline="0" noProof="0" dirty="0" smtClean="0">
              <a:ln>
                <a:noFill/>
              </a:ln>
              <a:solidFill>
                <a:srgbClr val="9C5252">
                  <a:lumMod val="75000"/>
                </a:srgbClr>
              </a:solidFill>
              <a:effectLst/>
              <a:uLnTx/>
              <a:uFillTx/>
              <a:latin typeface="Calibri"/>
              <a:ea typeface="+mn-ea"/>
              <a:cs typeface="+mn-cs"/>
            </a:endParaRPr>
          </a:p>
          <a:p>
            <a:pPr marL="274320" marR="0" lvl="0" indent="-274320" algn="l" defTabSz="914400" rtl="0" eaLnBrk="1" fontAlgn="auto" latinLnBrk="0" hangingPunct="1">
              <a:lnSpc>
                <a:spcPct val="100000"/>
              </a:lnSpc>
              <a:spcBef>
                <a:spcPts val="600"/>
              </a:spcBef>
              <a:spcAft>
                <a:spcPts val="0"/>
              </a:spcAft>
              <a:buClr>
                <a:srgbClr val="6076B4"/>
              </a:buClr>
              <a:buSzPct val="70000"/>
              <a:buFont typeface="Wingdings"/>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marL="640080" marR="0" lvl="1" indent="-274320" algn="l" defTabSz="914400" rtl="0" eaLnBrk="1" fontAlgn="auto" latinLnBrk="0" hangingPunct="1">
              <a:lnSpc>
                <a:spcPct val="100000"/>
              </a:lnSpc>
              <a:spcBef>
                <a:spcPct val="20000"/>
              </a:spcBef>
              <a:spcAft>
                <a:spcPts val="0"/>
              </a:spcAft>
              <a:buClr>
                <a:srgbClr val="6076B4"/>
              </a:buClr>
              <a:buSzPct val="80000"/>
              <a:buFont typeface="Wingdings 2"/>
              <a:buChar char=""/>
              <a:tabLst/>
              <a:defRPr/>
            </a:pPr>
            <a:endParaRPr kumimoji="0" lang="en-US" sz="1600" b="0" i="0" u="none" strike="noStrike" kern="1200" cap="none" spc="0" normalizeH="0" baseline="0" noProof="0" dirty="0" smtClean="0">
              <a:ln>
                <a:noFill/>
              </a:ln>
              <a:solidFill>
                <a:prstClr val="black"/>
              </a:solidFill>
              <a:effectLst/>
              <a:uLnTx/>
              <a:uFillTx/>
              <a:latin typeface="Calibri"/>
              <a:ea typeface="+mn-ea"/>
              <a:cs typeface="+mn-cs"/>
            </a:endParaRPr>
          </a:p>
          <a:p>
            <a:pPr marL="640080" marR="0" lvl="1" indent="-274320" algn="l" defTabSz="914400" rtl="0" eaLnBrk="1" fontAlgn="auto" latinLnBrk="0" hangingPunct="1">
              <a:lnSpc>
                <a:spcPct val="100000"/>
              </a:lnSpc>
              <a:spcBef>
                <a:spcPct val="20000"/>
              </a:spcBef>
              <a:spcAft>
                <a:spcPts val="0"/>
              </a:spcAft>
              <a:buClr>
                <a:srgbClr val="6076B4"/>
              </a:buClr>
              <a:buSzPct val="80000"/>
              <a:buFont typeface="Wingdings 2"/>
              <a:buChar char=""/>
              <a:tabLst/>
              <a:defRPr/>
            </a:pPr>
            <a:endParaRPr kumimoji="0" lang="en-US" sz="16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30" name="TextBox 20"/>
          <p:cNvSpPr txBox="1"/>
          <p:nvPr/>
        </p:nvSpPr>
        <p:spPr>
          <a:xfrm>
            <a:off x="6144491" y="3496293"/>
            <a:ext cx="782638" cy="152400"/>
          </a:xfrm>
          <a:prstGeom prst="rect">
            <a:avLst/>
          </a:prstGeom>
        </p:spPr>
        <p:txBody>
          <a:bodyPr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00" b="1" i="0" u="none" strike="noStrike" kern="1200" cap="none" spc="0" normalizeH="0" baseline="0" noProof="0" dirty="0" smtClean="0">
                <a:ln>
                  <a:noFill/>
                </a:ln>
                <a:solidFill>
                  <a:prstClr val="white"/>
                </a:solidFill>
                <a:effectLst/>
                <a:uLnTx/>
                <a:uFillTx/>
                <a:latin typeface="Cambria" panose="02040503050406030204" pitchFamily="18" charset="0"/>
                <a:ea typeface="+mn-ea"/>
                <a:cs typeface="+mn-cs"/>
              </a:rPr>
              <a:t>$1.35M</a:t>
            </a:r>
            <a:endParaRPr kumimoji="0" lang="en-US" sz="800" b="1" i="0" u="none" strike="noStrike" kern="1200" cap="none" spc="0" normalizeH="0" baseline="0" noProof="0" dirty="0">
              <a:ln>
                <a:noFill/>
              </a:ln>
              <a:solidFill>
                <a:prstClr val="white"/>
              </a:solidFill>
              <a:effectLst/>
              <a:uLnTx/>
              <a:uFillTx/>
              <a:latin typeface="Cambria" panose="02040503050406030204" pitchFamily="18" charset="0"/>
              <a:ea typeface="+mn-ea"/>
              <a:cs typeface="+mn-cs"/>
            </a:endParaRPr>
          </a:p>
        </p:txBody>
      </p:sp>
      <p:sp>
        <p:nvSpPr>
          <p:cNvPr id="20" name="Rectangle 19"/>
          <p:cNvSpPr>
            <a:spLocks noChangeArrowheads="1"/>
          </p:cNvSpPr>
          <p:nvPr/>
        </p:nvSpPr>
        <p:spPr bwMode="auto">
          <a:xfrm>
            <a:off x="925343" y="5964388"/>
            <a:ext cx="6835831"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Font typeface="Arial" charset="0"/>
              <a:buChar char="•"/>
              <a:defRPr sz="2200">
                <a:solidFill>
                  <a:schemeClr val="tx1"/>
                </a:solidFill>
                <a:latin typeface="Calibri" pitchFamily="34" charset="0"/>
              </a:defRPr>
            </a:lvl1pPr>
            <a:lvl2pPr marL="742950" indent="-285750">
              <a:spcBef>
                <a:spcPct val="20000"/>
              </a:spcBef>
              <a:buClr>
                <a:schemeClr val="accent2"/>
              </a:buClr>
              <a:buFont typeface="Arial" charset="0"/>
              <a:buChar char="•"/>
              <a:defRPr sz="2000">
                <a:solidFill>
                  <a:schemeClr val="tx1"/>
                </a:solidFill>
                <a:latin typeface="Calibri" pitchFamily="34" charset="0"/>
              </a:defRPr>
            </a:lvl2pPr>
            <a:lvl3pPr marL="1143000" indent="-228600">
              <a:spcBef>
                <a:spcPct val="20000"/>
              </a:spcBef>
              <a:buClr>
                <a:srgbClr val="99987F"/>
              </a:buClr>
              <a:buFont typeface="Arial" charset="0"/>
              <a:buChar char="•"/>
              <a:defRPr>
                <a:solidFill>
                  <a:schemeClr val="tx1"/>
                </a:solidFill>
                <a:latin typeface="Calibri" pitchFamily="34" charset="0"/>
              </a:defRPr>
            </a:lvl3pPr>
            <a:lvl4pPr marL="1600200" indent="-228600">
              <a:spcBef>
                <a:spcPct val="20000"/>
              </a:spcBef>
              <a:buClr>
                <a:srgbClr val="90AC97"/>
              </a:buClr>
              <a:buFont typeface="Arial" charset="0"/>
              <a:buChar char="•"/>
              <a:defRPr sz="1600">
                <a:solidFill>
                  <a:schemeClr val="tx1"/>
                </a:solidFill>
                <a:latin typeface="Calibri" pitchFamily="34" charset="0"/>
              </a:defRPr>
            </a:lvl4pPr>
            <a:lvl5pPr marL="2057400" indent="-228600">
              <a:spcBef>
                <a:spcPct val="20000"/>
              </a:spcBef>
              <a:buClr>
                <a:srgbClr val="FFAD1C"/>
              </a:buClr>
              <a:buFont typeface="Arial" charset="0"/>
              <a:buChar char="•"/>
              <a:defRPr sz="1400">
                <a:solidFill>
                  <a:schemeClr val="tx1"/>
                </a:solidFill>
                <a:latin typeface="Calibri" pitchFamily="34" charset="0"/>
              </a:defRPr>
            </a:lvl5pPr>
            <a:lvl6pPr marL="2514600" indent="-228600" fontAlgn="base">
              <a:spcBef>
                <a:spcPct val="20000"/>
              </a:spcBef>
              <a:spcAft>
                <a:spcPct val="0"/>
              </a:spcAft>
              <a:buClr>
                <a:srgbClr val="FFAD1C"/>
              </a:buClr>
              <a:buFont typeface="Arial" charset="0"/>
              <a:buChar char="•"/>
              <a:defRPr sz="1400">
                <a:solidFill>
                  <a:schemeClr val="tx1"/>
                </a:solidFill>
                <a:latin typeface="Calibri" pitchFamily="34" charset="0"/>
              </a:defRPr>
            </a:lvl6pPr>
            <a:lvl7pPr marL="2971800" indent="-228600" fontAlgn="base">
              <a:spcBef>
                <a:spcPct val="20000"/>
              </a:spcBef>
              <a:spcAft>
                <a:spcPct val="0"/>
              </a:spcAft>
              <a:buClr>
                <a:srgbClr val="FFAD1C"/>
              </a:buClr>
              <a:buFont typeface="Arial" charset="0"/>
              <a:buChar char="•"/>
              <a:defRPr sz="1400">
                <a:solidFill>
                  <a:schemeClr val="tx1"/>
                </a:solidFill>
                <a:latin typeface="Calibri" pitchFamily="34" charset="0"/>
              </a:defRPr>
            </a:lvl7pPr>
            <a:lvl8pPr marL="3429000" indent="-228600" fontAlgn="base">
              <a:spcBef>
                <a:spcPct val="20000"/>
              </a:spcBef>
              <a:spcAft>
                <a:spcPct val="0"/>
              </a:spcAft>
              <a:buClr>
                <a:srgbClr val="FFAD1C"/>
              </a:buClr>
              <a:buFont typeface="Arial" charset="0"/>
              <a:buChar char="•"/>
              <a:defRPr sz="1400">
                <a:solidFill>
                  <a:schemeClr val="tx1"/>
                </a:solidFill>
                <a:latin typeface="Calibri" pitchFamily="34" charset="0"/>
              </a:defRPr>
            </a:lvl8pPr>
            <a:lvl9pPr marL="3886200" indent="-228600" fontAlgn="base">
              <a:spcBef>
                <a:spcPct val="20000"/>
              </a:spcBef>
              <a:spcAft>
                <a:spcPct val="0"/>
              </a:spcAft>
              <a:buClr>
                <a:srgbClr val="FFAD1C"/>
              </a:buClr>
              <a:buFont typeface="Arial" charset="0"/>
              <a:buChar char="•"/>
              <a:defRPr sz="1400">
                <a:solidFill>
                  <a:schemeClr val="tx1"/>
                </a:solidFill>
                <a:latin typeface="Calibri" pitchFamily="34" charset="0"/>
              </a:defRPr>
            </a:lvl9pPr>
          </a:lstStyle>
          <a:p>
            <a:pPr marL="457200" marR="0" lvl="1" indent="0" algn="l" defTabSz="914400" rtl="0" eaLnBrk="1" fontAlgn="auto" latinLnBrk="0" hangingPunct="1">
              <a:lnSpc>
                <a:spcPct val="100000"/>
              </a:lnSpc>
              <a:spcBef>
                <a:spcPct val="20000"/>
              </a:spcBef>
              <a:spcAft>
                <a:spcPts val="0"/>
              </a:spcAft>
              <a:buClr>
                <a:srgbClr val="3399FF"/>
              </a:buClr>
              <a:buSzPct val="55000"/>
              <a:buFont typeface="Arial" charset="0"/>
              <a:buNone/>
              <a:tabLst/>
              <a:defRPr/>
            </a:pPr>
            <a:endPar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Pct val="75000"/>
              <a:buFont typeface="Arial" panose="020B0604020202020204" pitchFamily="34" charset="0"/>
              <a:buChar char="•"/>
              <a:tabLst/>
              <a:defRPr/>
            </a:pPr>
            <a:r>
              <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rPr>
              <a:t>On target with funding plan, $25K additional per year</a:t>
            </a:r>
          </a:p>
          <a:p>
            <a:pPr marL="742950" marR="0" lvl="1" indent="-285750" algn="l" defTabSz="914400" rtl="0" eaLnBrk="1" fontAlgn="auto" latinLnBrk="0" hangingPunct="1">
              <a:lnSpc>
                <a:spcPct val="100000"/>
              </a:lnSpc>
              <a:spcBef>
                <a:spcPct val="20000"/>
              </a:spcBef>
              <a:spcAft>
                <a:spcPts val="0"/>
              </a:spcAft>
              <a:buClrTx/>
              <a:buSzPct val="75000"/>
              <a:buFont typeface="Arial" panose="020B0604020202020204" pitchFamily="34" charset="0"/>
              <a:buChar char="•"/>
              <a:tabLst/>
              <a:defRPr/>
            </a:pPr>
            <a:r>
              <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rPr>
              <a:t>Balance in trust fund account as of 12/20 is approximately $13.5M.</a:t>
            </a:r>
          </a:p>
          <a:p>
            <a:pPr marL="1143000" marR="0" lvl="2" indent="-228600" algn="l" defTabSz="914400" rtl="0" eaLnBrk="1" fontAlgn="auto" latinLnBrk="0" hangingPunct="1">
              <a:lnSpc>
                <a:spcPct val="100000"/>
              </a:lnSpc>
              <a:spcBef>
                <a:spcPct val="20000"/>
              </a:spcBef>
              <a:spcAft>
                <a:spcPts val="0"/>
              </a:spcAft>
              <a:buClr>
                <a:srgbClr val="3399FF"/>
              </a:buClr>
              <a:buSzPct val="55000"/>
              <a:buFont typeface="Arial" charset="0"/>
              <a:buChar char="•"/>
              <a:tabLst/>
              <a:defRPr/>
            </a:pPr>
            <a:endPar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3399FF"/>
              </a:buClr>
              <a:buSzPct val="55000"/>
              <a:buFont typeface="Wingdings" pitchFamily="2" charset="2"/>
              <a:buChar char="n"/>
              <a:tabLst/>
              <a:defRPr/>
            </a:pPr>
            <a:endPar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endParaRPr>
          </a:p>
          <a:p>
            <a:pPr marL="457200" marR="0" lvl="1" indent="0" algn="l" defTabSz="914400" rtl="0" eaLnBrk="1" fontAlgn="auto" latinLnBrk="0" hangingPunct="1">
              <a:lnSpc>
                <a:spcPct val="100000"/>
              </a:lnSpc>
              <a:spcBef>
                <a:spcPct val="20000"/>
              </a:spcBef>
              <a:spcAft>
                <a:spcPts val="0"/>
              </a:spcAft>
              <a:buClr>
                <a:srgbClr val="3399FF"/>
              </a:buClr>
              <a:buSzPct val="55000"/>
              <a:buFont typeface="Arial" charset="0"/>
              <a:buNone/>
              <a:tabLst/>
              <a:defRPr/>
            </a:pPr>
            <a:endPar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endParaRPr>
          </a:p>
          <a:p>
            <a:pPr marL="457200" marR="0" lvl="1" indent="0" algn="l" defTabSz="914400" rtl="0" eaLnBrk="1" fontAlgn="auto" latinLnBrk="0" hangingPunct="1">
              <a:lnSpc>
                <a:spcPct val="100000"/>
              </a:lnSpc>
              <a:spcBef>
                <a:spcPct val="20000"/>
              </a:spcBef>
              <a:spcAft>
                <a:spcPts val="0"/>
              </a:spcAft>
              <a:buClr>
                <a:srgbClr val="3399FF"/>
              </a:buClr>
              <a:buSzPct val="55000"/>
              <a:buFont typeface="Arial" charset="0"/>
              <a:buNone/>
              <a:tabLst/>
              <a:defRPr/>
            </a:pPr>
            <a:endPar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3399FF"/>
              </a:buClr>
              <a:buSzPct val="55000"/>
              <a:buFont typeface="Arial" charset="0"/>
              <a:buChar char="•"/>
              <a:tabLst/>
              <a:defRPr/>
            </a:pPr>
            <a:endPar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3399FF"/>
              </a:buClr>
              <a:buSzPct val="55000"/>
              <a:buFont typeface="Wingdings" pitchFamily="2" charset="2"/>
              <a:buChar char="n"/>
              <a:tabLst/>
              <a:defRPr/>
            </a:pPr>
            <a:endPar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3399FF"/>
              </a:buClr>
              <a:buSzPct val="55000"/>
              <a:buFont typeface="Wingdings" pitchFamily="2" charset="2"/>
              <a:buChar char="n"/>
              <a:tabLst/>
              <a:defRPr/>
            </a:pPr>
            <a:endParaRPr kumimoji="0" lang="en-US" altLang="en-US" sz="1400" b="0" i="0" u="none" strike="noStrike" kern="1200" cap="none" spc="0" normalizeH="0" baseline="0" noProof="0" dirty="0" smtClean="0">
              <a:ln>
                <a:noFill/>
              </a:ln>
              <a:solidFill>
                <a:schemeClr val="tx2"/>
              </a:solidFill>
              <a:effectLst/>
              <a:uLnTx/>
              <a:uFillTx/>
              <a:latin typeface="Calibri"/>
              <a:ea typeface="+mn-ea"/>
              <a:cs typeface="+mn-cs"/>
            </a:endParaRPr>
          </a:p>
          <a:p>
            <a:pPr marL="457200" marR="0" lvl="1" indent="0" algn="l" defTabSz="914400" rtl="0" eaLnBrk="1" fontAlgn="auto" latinLnBrk="0" hangingPunct="1">
              <a:lnSpc>
                <a:spcPct val="100000"/>
              </a:lnSpc>
              <a:spcBef>
                <a:spcPct val="20000"/>
              </a:spcBef>
              <a:spcAft>
                <a:spcPts val="0"/>
              </a:spcAft>
              <a:buClr>
                <a:srgbClr val="3399FF"/>
              </a:buClr>
              <a:buSzPct val="55000"/>
              <a:buNone/>
              <a:tabLst/>
              <a:defRPr/>
            </a:pPr>
            <a:endParaRPr kumimoji="0" lang="en-US" altLang="en-US" sz="1400" b="0" i="0" u="sng" strike="noStrike" kern="1200" cap="none" spc="0" normalizeH="0" baseline="0" noProof="0" dirty="0" smtClean="0">
              <a:ln>
                <a:noFill/>
              </a:ln>
              <a:solidFill>
                <a:schemeClr val="tx2"/>
              </a:solidFill>
              <a:effectLst/>
              <a:uLnTx/>
              <a:uFillTx/>
              <a:latin typeface="Calibri"/>
              <a:ea typeface="+mn-ea"/>
              <a:cs typeface="+mn-cs"/>
            </a:endParaRPr>
          </a:p>
        </p:txBody>
      </p:sp>
      <p:cxnSp>
        <p:nvCxnSpPr>
          <p:cNvPr id="32" name="Straight Arrow Connector 31"/>
          <p:cNvCxnSpPr/>
          <p:nvPr/>
        </p:nvCxnSpPr>
        <p:spPr>
          <a:xfrm flipH="1">
            <a:off x="7883263" y="2525518"/>
            <a:ext cx="244823" cy="5907"/>
          </a:xfrm>
          <a:prstGeom prst="straightConnector1">
            <a:avLst/>
          </a:prstGeom>
          <a:noFill/>
          <a:ln w="15875" cap="flat" cmpd="sng" algn="ctr">
            <a:solidFill>
              <a:schemeClr val="accent1"/>
            </a:solidFill>
            <a:prstDash val="solid"/>
            <a:tailEnd type="arrow"/>
          </a:ln>
          <a:effectLst/>
        </p:spPr>
      </p:cxnSp>
      <p:sp>
        <p:nvSpPr>
          <p:cNvPr id="33" name="TextBox 32"/>
          <p:cNvSpPr txBox="1"/>
          <p:nvPr/>
        </p:nvSpPr>
        <p:spPr>
          <a:xfrm>
            <a:off x="7845988" y="2587400"/>
            <a:ext cx="6858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smtClean="0">
                <a:ln>
                  <a:noFill/>
                </a:ln>
                <a:solidFill>
                  <a:schemeClr val="tx2"/>
                </a:solidFill>
                <a:effectLst/>
                <a:uLnTx/>
                <a:uFillTx/>
                <a:latin typeface="Calibri"/>
                <a:ea typeface="+mn-ea"/>
                <a:cs typeface="+mn-cs"/>
              </a:rPr>
              <a:t>Target</a:t>
            </a:r>
            <a:endParaRPr kumimoji="0" lang="en-US" sz="1050" b="1" i="0" u="none" strike="noStrike" kern="0" cap="none" spc="0" normalizeH="0" baseline="0" noProof="0" dirty="0">
              <a:ln>
                <a:noFill/>
              </a:ln>
              <a:solidFill>
                <a:schemeClr val="tx2"/>
              </a:solidFill>
              <a:effectLst/>
              <a:uLnTx/>
              <a:uFillTx/>
              <a:latin typeface="Calibri"/>
              <a:ea typeface="+mn-ea"/>
              <a:cs typeface="+mn-cs"/>
            </a:endParaRPr>
          </a:p>
        </p:txBody>
      </p:sp>
      <p:sp>
        <p:nvSpPr>
          <p:cNvPr id="36" name="TextBox 10"/>
          <p:cNvSpPr txBox="1">
            <a:spLocks noChangeArrowheads="1"/>
          </p:cNvSpPr>
          <p:nvPr/>
        </p:nvSpPr>
        <p:spPr bwMode="auto">
          <a:xfrm>
            <a:off x="2222192" y="5771255"/>
            <a:ext cx="1295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chemeClr val="tx2"/>
                </a:solidFill>
                <a:effectLst/>
                <a:uLnTx/>
                <a:uFillTx/>
                <a:latin typeface="Calibri" panose="020F0502020204030204" pitchFamily="34" charset="0"/>
                <a:ea typeface="+mn-ea"/>
                <a:cs typeface="+mn-cs"/>
              </a:rPr>
              <a:t>Change in health care plan</a:t>
            </a:r>
          </a:p>
        </p:txBody>
      </p:sp>
      <p:sp>
        <p:nvSpPr>
          <p:cNvPr id="40" name="TextBox 10"/>
          <p:cNvSpPr txBox="1">
            <a:spLocks noChangeArrowheads="1"/>
          </p:cNvSpPr>
          <p:nvPr/>
        </p:nvSpPr>
        <p:spPr bwMode="auto">
          <a:xfrm>
            <a:off x="3657458" y="5805392"/>
            <a:ext cx="1371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chemeClr val="tx2"/>
                </a:solidFill>
                <a:effectLst/>
                <a:uLnTx/>
                <a:uFillTx/>
                <a:latin typeface="Calibri" panose="020F0502020204030204" pitchFamily="34" charset="0"/>
                <a:ea typeface="+mn-ea"/>
                <a:cs typeface="+mn-cs"/>
              </a:rPr>
              <a:t>Change in health care plan</a:t>
            </a:r>
          </a:p>
        </p:txBody>
      </p:sp>
      <p:graphicFrame>
        <p:nvGraphicFramePr>
          <p:cNvPr id="2" name="Table 1"/>
          <p:cNvGraphicFramePr>
            <a:graphicFrameLocks noGrp="1"/>
          </p:cNvGraphicFramePr>
          <p:nvPr>
            <p:extLst/>
          </p:nvPr>
        </p:nvGraphicFramePr>
        <p:xfrm>
          <a:off x="1752600" y="990600"/>
          <a:ext cx="4114800" cy="420624"/>
        </p:xfrm>
        <a:graphic>
          <a:graphicData uri="http://schemas.openxmlformats.org/drawingml/2006/table">
            <a:tbl>
              <a:tblPr/>
              <a:tblGrid>
                <a:gridCol w="2000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tblGrid>
              <a:tr h="0">
                <a:tc>
                  <a:txBody>
                    <a:bodyPr/>
                    <a:lstStyle/>
                    <a:p>
                      <a:pPr marL="0" marR="0">
                        <a:lnSpc>
                          <a:spcPct val="115000"/>
                        </a:lnSpc>
                        <a:spcBef>
                          <a:spcPts val="0"/>
                        </a:spcBef>
                        <a:spcAft>
                          <a:spcPts val="0"/>
                        </a:spcAft>
                      </a:pPr>
                      <a:r>
                        <a:rPr lang="en-US" sz="1200" b="1" dirty="0">
                          <a:solidFill>
                            <a:schemeClr val="tx2"/>
                          </a:solidFill>
                          <a:effectLst/>
                          <a:latin typeface="Times New Roman"/>
                          <a:ea typeface="Times New Roman"/>
                          <a:cs typeface="Times New Roman"/>
                        </a:rPr>
                        <a:t>Purpose</a:t>
                      </a:r>
                      <a:endParaRPr lang="en-US" sz="1100" dirty="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chemeClr val="tx2"/>
                          </a:solidFill>
                          <a:effectLst/>
                          <a:latin typeface="Times New Roman"/>
                          <a:ea typeface="Times New Roman"/>
                          <a:cs typeface="Times New Roman"/>
                        </a:rPr>
                        <a:t>Amount</a:t>
                      </a:r>
                      <a:endParaRPr lang="en-US" sz="110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chemeClr val="tx2"/>
                          </a:solidFill>
                          <a:effectLst/>
                          <a:latin typeface="Times New Roman"/>
                          <a:ea typeface="Times New Roman"/>
                          <a:cs typeface="Times New Roman"/>
                        </a:rPr>
                        <a:t>Funding Source</a:t>
                      </a:r>
                      <a:endParaRPr lang="en-US" sz="110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200" dirty="0">
                          <a:solidFill>
                            <a:schemeClr val="tx2"/>
                          </a:solidFill>
                          <a:effectLst/>
                          <a:latin typeface="Times New Roman"/>
                          <a:ea typeface="Times New Roman"/>
                          <a:cs typeface="Times New Roman"/>
                        </a:rPr>
                        <a:t>OPEB Liability Trust Fund</a:t>
                      </a:r>
                      <a:endParaRPr lang="en-US" sz="1100" dirty="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chemeClr val="tx2"/>
                          </a:solidFill>
                          <a:effectLst/>
                          <a:latin typeface="Times New Roman"/>
                          <a:ea typeface="Times New Roman"/>
                          <a:cs typeface="Times New Roman"/>
                        </a:rPr>
                        <a:t>$</a:t>
                      </a:r>
                      <a:r>
                        <a:rPr lang="en-US" sz="1200" dirty="0" smtClean="0">
                          <a:solidFill>
                            <a:schemeClr val="tx2"/>
                          </a:solidFill>
                          <a:effectLst/>
                          <a:latin typeface="Times New Roman"/>
                          <a:ea typeface="Times New Roman"/>
                          <a:cs typeface="Times New Roman"/>
                        </a:rPr>
                        <a:t>1,490,000</a:t>
                      </a:r>
                      <a:endParaRPr lang="en-US" sz="1100" dirty="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chemeClr val="tx2"/>
                          </a:solidFill>
                          <a:effectLst/>
                          <a:latin typeface="Times New Roman"/>
                          <a:ea typeface="Times New Roman"/>
                          <a:cs typeface="Times New Roman"/>
                        </a:rPr>
                        <a:t>Taxation</a:t>
                      </a:r>
                      <a:endParaRPr lang="en-US" sz="1100" dirty="0">
                        <a:solidFill>
                          <a:schemeClr val="tx2"/>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7" name="Straight Arrow Connector 16"/>
          <p:cNvCxnSpPr/>
          <p:nvPr/>
        </p:nvCxnSpPr>
        <p:spPr>
          <a:xfrm flipV="1">
            <a:off x="4267200" y="5525506"/>
            <a:ext cx="0" cy="321574"/>
          </a:xfrm>
          <a:prstGeom prst="straightConnector1">
            <a:avLst/>
          </a:prstGeom>
          <a:noFill/>
          <a:ln w="15875" cap="flat" cmpd="sng" algn="ctr">
            <a:solidFill>
              <a:schemeClr val="accent1"/>
            </a:solidFill>
            <a:prstDash val="solid"/>
            <a:tailEnd type="arrow"/>
          </a:ln>
          <a:effectLst/>
        </p:spPr>
      </p:cxnSp>
      <p:cxnSp>
        <p:nvCxnSpPr>
          <p:cNvPr id="25" name="Straight Arrow Connector 24"/>
          <p:cNvCxnSpPr/>
          <p:nvPr/>
        </p:nvCxnSpPr>
        <p:spPr>
          <a:xfrm flipV="1">
            <a:off x="2849630" y="5525506"/>
            <a:ext cx="6203" cy="258982"/>
          </a:xfrm>
          <a:prstGeom prst="straightConnector1">
            <a:avLst/>
          </a:prstGeom>
          <a:noFill/>
          <a:ln w="15875" cap="flat" cmpd="sng" algn="ctr">
            <a:solidFill>
              <a:schemeClr val="accent1"/>
            </a:solidFill>
            <a:prstDash val="solid"/>
            <a:tailEnd type="arrow"/>
          </a:ln>
          <a:effectLst/>
        </p:spPr>
      </p:cxnSp>
      <p:graphicFrame>
        <p:nvGraphicFramePr>
          <p:cNvPr id="21" name="Chart 20"/>
          <p:cNvGraphicFramePr>
            <a:graphicFrameLocks/>
          </p:cNvGraphicFramePr>
          <p:nvPr>
            <p:extLst/>
          </p:nvPr>
        </p:nvGraphicFramePr>
        <p:xfrm>
          <a:off x="571500" y="1828098"/>
          <a:ext cx="7189674" cy="3675545"/>
        </p:xfrm>
        <a:graphic>
          <a:graphicData uri="http://schemas.openxmlformats.org/drawingml/2006/chart">
            <c:chart xmlns:c="http://schemas.openxmlformats.org/drawingml/2006/chart" xmlns:r="http://schemas.openxmlformats.org/officeDocument/2006/relationships" r:id="rId2"/>
          </a:graphicData>
        </a:graphic>
      </p:graphicFrame>
      <p:cxnSp>
        <p:nvCxnSpPr>
          <p:cNvPr id="35" name="Straight Connector 34"/>
          <p:cNvCxnSpPr/>
          <p:nvPr/>
        </p:nvCxnSpPr>
        <p:spPr>
          <a:xfrm>
            <a:off x="1494179" y="2549723"/>
            <a:ext cx="6248400" cy="3631"/>
          </a:xfrm>
          <a:prstGeom prst="line">
            <a:avLst/>
          </a:prstGeom>
          <a:noFill/>
          <a:ln w="28575" cap="flat" cmpd="sng" algn="ctr">
            <a:solidFill>
              <a:srgbClr val="0070C0"/>
            </a:solidFill>
            <a:prstDash val="solid"/>
          </a:ln>
          <a:effectLst/>
        </p:spPr>
      </p:cxnSp>
      <p:sp>
        <p:nvSpPr>
          <p:cNvPr id="4" name="Slide Number Placeholder 3"/>
          <p:cNvSpPr>
            <a:spLocks noGrp="1"/>
          </p:cNvSpPr>
          <p:nvPr>
            <p:ph type="sldNum" sz="quarter" idx="12"/>
          </p:nvPr>
        </p:nvSpPr>
        <p:spPr/>
        <p:txBody>
          <a:bodyPr/>
          <a:lstStyle/>
          <a:p>
            <a:fld id="{CF7A2BDD-D331-44F0-96AA-4FB4ED497064}" type="slidenum">
              <a:rPr lang="en-US" smtClean="0"/>
              <a:pPr/>
              <a:t>18</a:t>
            </a:fld>
            <a:endParaRPr lang="en-US" dirty="0"/>
          </a:p>
        </p:txBody>
      </p:sp>
      <p:sp>
        <p:nvSpPr>
          <p:cNvPr id="18" name="Content Placeholder 2"/>
          <p:cNvSpPr txBox="1">
            <a:spLocks/>
          </p:cNvSpPr>
          <p:nvPr/>
        </p:nvSpPr>
        <p:spPr bwMode="auto">
          <a:xfrm>
            <a:off x="179685" y="62194"/>
            <a:ext cx="789248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chemeClr val="tx1"/>
              </a:buClr>
              <a:buSzPct val="8000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80000"/>
              <a:buFont typeface="Palatino Linotype" pitchFamily="18"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SzPct val="80000"/>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Font typeface="Palatino Linotype" pitchFamily="18"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SzPct val="80000"/>
              <a:buChar char="•"/>
              <a:defRPr>
                <a:solidFill>
                  <a:schemeClr val="tx1"/>
                </a:solidFill>
                <a:latin typeface="+mn-lt"/>
              </a:defRPr>
            </a:lvl5pPr>
            <a:lvl6pPr marL="2514600" indent="-228600" algn="l" rtl="0" eaLnBrk="1" fontAlgn="base" hangingPunct="1">
              <a:spcBef>
                <a:spcPct val="20000"/>
              </a:spcBef>
              <a:spcAft>
                <a:spcPct val="0"/>
              </a:spcAft>
              <a:buClr>
                <a:schemeClr val="tx1"/>
              </a:buClr>
              <a:buSzPct val="80000"/>
              <a:buChar char="•"/>
              <a:defRPr>
                <a:solidFill>
                  <a:schemeClr val="tx1"/>
                </a:solidFill>
                <a:latin typeface="+mn-lt"/>
              </a:defRPr>
            </a:lvl6pPr>
            <a:lvl7pPr marL="2971800" indent="-228600" algn="l" rtl="0" eaLnBrk="1" fontAlgn="base" hangingPunct="1">
              <a:spcBef>
                <a:spcPct val="20000"/>
              </a:spcBef>
              <a:spcAft>
                <a:spcPct val="0"/>
              </a:spcAft>
              <a:buClr>
                <a:schemeClr val="tx1"/>
              </a:buClr>
              <a:buSzPct val="80000"/>
              <a:buChar char="•"/>
              <a:defRPr>
                <a:solidFill>
                  <a:schemeClr val="tx1"/>
                </a:solidFill>
                <a:latin typeface="+mn-lt"/>
              </a:defRPr>
            </a:lvl7pPr>
            <a:lvl8pPr marL="3429000" indent="-228600" algn="l" rtl="0" eaLnBrk="1" fontAlgn="base" hangingPunct="1">
              <a:spcBef>
                <a:spcPct val="20000"/>
              </a:spcBef>
              <a:spcAft>
                <a:spcPct val="0"/>
              </a:spcAft>
              <a:buClr>
                <a:schemeClr val="tx1"/>
              </a:buClr>
              <a:buSzPct val="80000"/>
              <a:buChar char="•"/>
              <a:defRPr>
                <a:solidFill>
                  <a:schemeClr val="tx1"/>
                </a:solidFill>
                <a:latin typeface="+mn-lt"/>
              </a:defRPr>
            </a:lvl8pPr>
            <a:lvl9pPr marL="3886200" indent="-228600" algn="l" rtl="0" eaLnBrk="1" fontAlgn="base" hangingPunct="1">
              <a:spcBef>
                <a:spcPct val="20000"/>
              </a:spcBef>
              <a:spcAft>
                <a:spcPct val="0"/>
              </a:spcAft>
              <a:buClr>
                <a:schemeClr val="tx1"/>
              </a:buClr>
              <a:buSzPct val="80000"/>
              <a:buChar char="•"/>
              <a:defRPr>
                <a:solidFill>
                  <a:schemeClr val="tx1"/>
                </a:solidFill>
                <a:latin typeface="+mn-lt"/>
              </a:defRPr>
            </a:lvl9pPr>
          </a:lstStyle>
          <a:p>
            <a:pPr marL="0" lvl="0" indent="-34290">
              <a:buClr>
                <a:prstClr val="black"/>
              </a:buClr>
              <a:buNone/>
              <a:defRPr/>
            </a:pPr>
            <a:r>
              <a:rPr lang="en-US" spc="-100" dirty="0">
                <a:solidFill>
                  <a:srgbClr val="2F5897"/>
                </a:solidFill>
              </a:rPr>
              <a:t>Article Budget -</a:t>
            </a:r>
            <a:r>
              <a:rPr lang="en-US" spc="-100" dirty="0" smtClean="0">
                <a:solidFill>
                  <a:srgbClr val="2F5897"/>
                </a:solidFill>
              </a:rPr>
              <a:t>12  </a:t>
            </a:r>
            <a:r>
              <a:rPr kumimoji="0" lang="en-US" sz="2400" b="0" i="0" u="none" strike="noStrike" kern="0" cap="none" spc="0" normalizeH="0" baseline="0" noProof="0" dirty="0" smtClean="0">
                <a:ln>
                  <a:noFill/>
                </a:ln>
                <a:solidFill>
                  <a:schemeClr val="tx2"/>
                </a:solidFill>
                <a:effectLst/>
                <a:uLnTx/>
                <a:uFillTx/>
                <a:latin typeface="Calibri"/>
                <a:ea typeface="+mn-ea"/>
                <a:cs typeface="+mn-cs"/>
              </a:rPr>
              <a:t>Appropriation to OPEB Liability Trust Fund </a:t>
            </a:r>
          </a:p>
          <a:p>
            <a:pPr marL="742950" marR="0" lvl="1" indent="-285750" algn="l" defTabSz="914400" rtl="0" eaLnBrk="1" fontAlgn="base" latinLnBrk="0" hangingPunct="1">
              <a:lnSpc>
                <a:spcPct val="100000"/>
              </a:lnSpc>
              <a:spcBef>
                <a:spcPct val="20000"/>
              </a:spcBef>
              <a:spcAft>
                <a:spcPct val="0"/>
              </a:spcAft>
              <a:buClr>
                <a:prstClr val="black"/>
              </a:buClr>
              <a:buSzPct val="80000"/>
              <a:buFont typeface="Palatino Linotype" pitchFamily="18" charset="0"/>
              <a:buChar char="−"/>
              <a:tabLst/>
              <a:defRPr/>
            </a:pPr>
            <a:endParaRPr kumimoji="0" lang="en-US" sz="2400" b="0" i="0" u="none" strike="noStrike" kern="0" cap="none" spc="0" normalizeH="0" baseline="0" noProof="0" dirty="0" smtClean="0">
              <a:ln>
                <a:noFill/>
              </a:ln>
              <a:solidFill>
                <a:schemeClr val="tx2"/>
              </a:solidFill>
              <a:effectLst/>
              <a:uLnTx/>
              <a:uFillTx/>
              <a:latin typeface="Calibri"/>
              <a:ea typeface="+mn-ea"/>
              <a:cs typeface="+mn-cs"/>
            </a:endParaRPr>
          </a:p>
        </p:txBody>
      </p:sp>
      <p:cxnSp>
        <p:nvCxnSpPr>
          <p:cNvPr id="19" name="Straight Connector 18"/>
          <p:cNvCxnSpPr/>
          <p:nvPr/>
        </p:nvCxnSpPr>
        <p:spPr>
          <a:xfrm flipV="1">
            <a:off x="228600" y="493994"/>
            <a:ext cx="7391400" cy="52109"/>
          </a:xfrm>
          <a:prstGeom prst="line">
            <a:avLst/>
          </a:prstGeom>
          <a:ln w="15875" cmpd="dbl">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406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437396719"/>
              </p:ext>
            </p:extLst>
          </p:nvPr>
        </p:nvGraphicFramePr>
        <p:xfrm>
          <a:off x="62748" y="1688072"/>
          <a:ext cx="8231506" cy="1038240"/>
        </p:xfrm>
        <a:graphic>
          <a:graphicData uri="http://schemas.openxmlformats.org/drawingml/2006/table">
            <a:tbl>
              <a:tblPr/>
              <a:tblGrid>
                <a:gridCol w="5746931">
                  <a:extLst>
                    <a:ext uri="{9D8B030D-6E8A-4147-A177-3AD203B41FA5}">
                      <a16:colId xmlns:a16="http://schemas.microsoft.com/office/drawing/2014/main" val="2258496154"/>
                    </a:ext>
                  </a:extLst>
                </a:gridCol>
                <a:gridCol w="1026237">
                  <a:extLst>
                    <a:ext uri="{9D8B030D-6E8A-4147-A177-3AD203B41FA5}">
                      <a16:colId xmlns:a16="http://schemas.microsoft.com/office/drawing/2014/main" val="2533464508"/>
                    </a:ext>
                  </a:extLst>
                </a:gridCol>
                <a:gridCol w="1458338">
                  <a:extLst>
                    <a:ext uri="{9D8B030D-6E8A-4147-A177-3AD203B41FA5}">
                      <a16:colId xmlns:a16="http://schemas.microsoft.com/office/drawing/2014/main" val="220838863"/>
                    </a:ext>
                  </a:extLst>
                </a:gridCol>
              </a:tblGrid>
              <a:tr h="210000">
                <a:tc>
                  <a:txBody>
                    <a:bodyPr/>
                    <a:lstStyle/>
                    <a:p>
                      <a:pPr algn="l" fontAlgn="b"/>
                      <a:r>
                        <a:rPr lang="en-US" sz="1300" b="1" i="0" u="none" strike="noStrike" dirty="0">
                          <a:solidFill>
                            <a:srgbClr val="FFFFFF"/>
                          </a:solidFill>
                          <a:effectLst/>
                          <a:latin typeface="+mj-lt"/>
                        </a:rPr>
                        <a:t> </a:t>
                      </a:r>
                    </a:p>
                  </a:txBody>
                  <a:tcPr marL="6000" marR="6000" marT="6000" marB="0" anchor="b">
                    <a:lnL>
                      <a:noFill/>
                    </a:lnL>
                    <a:lnR>
                      <a:noFill/>
                    </a:lnR>
                    <a:lnT>
                      <a:noFill/>
                    </a:lnT>
                    <a:lnB>
                      <a:noFill/>
                    </a:lnB>
                    <a:solidFill>
                      <a:schemeClr val="tx2"/>
                    </a:solidFill>
                  </a:tcPr>
                </a:tc>
                <a:tc>
                  <a:txBody>
                    <a:bodyPr/>
                    <a:lstStyle/>
                    <a:p>
                      <a:pPr algn="l" fontAlgn="b"/>
                      <a:r>
                        <a:rPr lang="en-US" sz="1300" b="1" i="0" u="none" strike="noStrike" dirty="0">
                          <a:solidFill>
                            <a:srgbClr val="FFFFFF"/>
                          </a:solidFill>
                          <a:effectLst/>
                          <a:latin typeface="+mj-lt"/>
                        </a:rPr>
                        <a:t> </a:t>
                      </a:r>
                    </a:p>
                  </a:txBody>
                  <a:tcPr marL="6000" marR="6000" marT="6000" marB="0" anchor="b">
                    <a:lnL>
                      <a:noFill/>
                    </a:lnL>
                    <a:lnR>
                      <a:noFill/>
                    </a:lnR>
                    <a:lnT>
                      <a:noFill/>
                    </a:lnT>
                    <a:lnB>
                      <a:noFill/>
                    </a:lnB>
                    <a:solidFill>
                      <a:schemeClr val="tx2"/>
                    </a:solidFill>
                  </a:tcPr>
                </a:tc>
                <a:tc>
                  <a:txBody>
                    <a:bodyPr/>
                    <a:lstStyle/>
                    <a:p>
                      <a:pPr algn="l" fontAlgn="b"/>
                      <a:r>
                        <a:rPr lang="en-US" sz="1300" b="1" i="0" u="none" strike="noStrike">
                          <a:solidFill>
                            <a:srgbClr val="FFFFFF"/>
                          </a:solidFill>
                          <a:effectLst/>
                          <a:latin typeface="+mj-lt"/>
                        </a:rPr>
                        <a:t> </a:t>
                      </a:r>
                    </a:p>
                  </a:txBody>
                  <a:tcPr marL="6000" marR="6000" marT="6000" marB="0" anchor="b">
                    <a:lnL>
                      <a:noFill/>
                    </a:lnL>
                    <a:lnR>
                      <a:noFill/>
                    </a:lnR>
                    <a:lnT>
                      <a:noFill/>
                    </a:lnT>
                    <a:lnB>
                      <a:noFill/>
                    </a:lnB>
                    <a:solidFill>
                      <a:schemeClr val="tx2"/>
                    </a:solidFill>
                  </a:tcPr>
                </a:tc>
                <a:extLst>
                  <a:ext uri="{0D108BD9-81ED-4DB2-BD59-A6C34878D82A}">
                    <a16:rowId xmlns:a16="http://schemas.microsoft.com/office/drawing/2014/main" val="3332776678"/>
                  </a:ext>
                </a:extLst>
              </a:tr>
              <a:tr h="210000">
                <a:tc>
                  <a:txBody>
                    <a:bodyPr/>
                    <a:lstStyle/>
                    <a:p>
                      <a:pPr algn="l" fontAlgn="b"/>
                      <a:r>
                        <a:rPr lang="en-US" sz="1300" b="1" i="0" u="none" strike="noStrike" dirty="0">
                          <a:solidFill>
                            <a:srgbClr val="FFFFFF"/>
                          </a:solidFill>
                          <a:effectLst/>
                          <a:latin typeface="+mj-lt"/>
                        </a:rPr>
                        <a:t>Item </a:t>
                      </a:r>
                    </a:p>
                  </a:txBody>
                  <a:tcPr marL="6000" marR="6000" marT="6000" marB="0" anchor="b">
                    <a:lnL>
                      <a:noFill/>
                    </a:lnL>
                    <a:lnR>
                      <a:noFill/>
                    </a:lnR>
                    <a:lnT>
                      <a:noFill/>
                    </a:lnT>
                    <a:lnB>
                      <a:noFill/>
                    </a:lnB>
                    <a:solidFill>
                      <a:schemeClr val="tx2"/>
                    </a:solidFill>
                  </a:tcPr>
                </a:tc>
                <a:tc>
                  <a:txBody>
                    <a:bodyPr/>
                    <a:lstStyle/>
                    <a:p>
                      <a:pPr algn="ctr" fontAlgn="b"/>
                      <a:r>
                        <a:rPr lang="en-US" sz="1300" b="1" i="0" u="none" strike="noStrike" dirty="0">
                          <a:solidFill>
                            <a:srgbClr val="FFFFFF"/>
                          </a:solidFill>
                          <a:effectLst/>
                          <a:latin typeface="+mj-lt"/>
                        </a:rPr>
                        <a:t>Amount</a:t>
                      </a:r>
                    </a:p>
                  </a:txBody>
                  <a:tcPr marL="6000" marR="6000" marT="6000" marB="0" anchor="b">
                    <a:lnL>
                      <a:noFill/>
                    </a:lnL>
                    <a:lnR>
                      <a:noFill/>
                    </a:lnR>
                    <a:lnT>
                      <a:noFill/>
                    </a:lnT>
                    <a:lnB>
                      <a:noFill/>
                    </a:lnB>
                    <a:solidFill>
                      <a:schemeClr val="tx2"/>
                    </a:solidFill>
                  </a:tcPr>
                </a:tc>
                <a:tc>
                  <a:txBody>
                    <a:bodyPr/>
                    <a:lstStyle/>
                    <a:p>
                      <a:pPr algn="ctr" fontAlgn="b"/>
                      <a:r>
                        <a:rPr lang="en-US" sz="1300" b="1" i="0" u="none" strike="noStrike" dirty="0">
                          <a:solidFill>
                            <a:srgbClr val="FFFFFF"/>
                          </a:solidFill>
                          <a:effectLst/>
                          <a:latin typeface="+mj-lt"/>
                        </a:rPr>
                        <a:t>Funding Source</a:t>
                      </a:r>
                    </a:p>
                  </a:txBody>
                  <a:tcPr marL="6000" marR="6000" marT="6000" marB="0" anchor="b">
                    <a:lnL>
                      <a:noFill/>
                    </a:lnL>
                    <a:lnR>
                      <a:noFill/>
                    </a:lnR>
                    <a:lnT>
                      <a:noFill/>
                    </a:lnT>
                    <a:lnB>
                      <a:noFill/>
                    </a:lnB>
                    <a:solidFill>
                      <a:schemeClr val="tx2"/>
                    </a:solidFill>
                  </a:tcPr>
                </a:tc>
                <a:extLst>
                  <a:ext uri="{0D108BD9-81ED-4DB2-BD59-A6C34878D82A}">
                    <a16:rowId xmlns:a16="http://schemas.microsoft.com/office/drawing/2014/main" val="692624250"/>
                  </a:ext>
                </a:extLst>
              </a:tr>
              <a:tr h="204000">
                <a:tc>
                  <a:txBody>
                    <a:bodyPr/>
                    <a:lstStyle/>
                    <a:p>
                      <a:pPr algn="l" fontAlgn="b"/>
                      <a:r>
                        <a:rPr lang="en-US" sz="1300" b="0" i="0" u="none" strike="noStrike" kern="1200" dirty="0">
                          <a:solidFill>
                            <a:schemeClr val="tx2"/>
                          </a:solidFill>
                          <a:effectLst/>
                          <a:latin typeface="+mj-lt"/>
                          <a:ea typeface="+mn-ea"/>
                          <a:cs typeface="Calibri" panose="020F0502020204030204" pitchFamily="34" charset="0"/>
                        </a:rPr>
                        <a:t>DPW </a:t>
                      </a:r>
                      <a:r>
                        <a:rPr lang="en-US" sz="1300" b="0" i="0" u="none" strike="noStrike" kern="1200" dirty="0" smtClean="0">
                          <a:solidFill>
                            <a:schemeClr val="tx2"/>
                          </a:solidFill>
                          <a:effectLst/>
                          <a:latin typeface="+mj-lt"/>
                          <a:ea typeface="+mn-ea"/>
                          <a:cs typeface="Calibri" panose="020F0502020204030204" pitchFamily="34" charset="0"/>
                        </a:rPr>
                        <a:t>– </a:t>
                      </a:r>
                      <a:r>
                        <a:rPr lang="en-US" sz="1300" b="0" i="0" u="none" strike="noStrike" kern="1200" dirty="0" smtClean="0">
                          <a:solidFill>
                            <a:schemeClr val="tx2"/>
                          </a:solidFill>
                          <a:effectLst/>
                          <a:latin typeface="+mj-lt"/>
                          <a:ea typeface="+mn-ea"/>
                          <a:cs typeface="+mn-cs"/>
                        </a:rPr>
                        <a:t>Roadside Sweeper</a:t>
                      </a:r>
                      <a:endParaRPr lang="en-US" sz="1300" b="0" i="0" u="none" strike="noStrike" kern="1200" dirty="0">
                        <a:solidFill>
                          <a:schemeClr val="tx2"/>
                        </a:solidFill>
                        <a:effectLst/>
                        <a:latin typeface="+mj-lt"/>
                        <a:ea typeface="+mn-ea"/>
                        <a:cs typeface="+mn-cs"/>
                      </a:endParaRPr>
                    </a:p>
                  </a:txBody>
                  <a:tcPr marL="6000" marR="6000" marT="6000" marB="0" anchor="b">
                    <a:lnL>
                      <a:noFill/>
                    </a:lnL>
                    <a:lnR>
                      <a:noFill/>
                    </a:lnR>
                    <a:lnT>
                      <a:noFill/>
                    </a:lnT>
                    <a:lnB>
                      <a:noFill/>
                    </a:lnB>
                  </a:tcPr>
                </a:tc>
                <a:tc>
                  <a:txBody>
                    <a:bodyPr/>
                    <a:lstStyle/>
                    <a:p>
                      <a:pPr algn="r" fontAlgn="b"/>
                      <a:r>
                        <a:rPr lang="en-US" sz="1300" b="0" i="0" u="none" strike="noStrike" kern="1200" dirty="0" smtClean="0">
                          <a:solidFill>
                            <a:schemeClr val="tx2"/>
                          </a:solidFill>
                          <a:effectLst/>
                          <a:latin typeface="+mj-lt"/>
                          <a:ea typeface="+mn-ea"/>
                          <a:cs typeface="+mn-cs"/>
                        </a:rPr>
                        <a:t>$250,000</a:t>
                      </a:r>
                      <a:endParaRPr lang="en-US" sz="1300" b="0" i="0" u="none" strike="noStrike" kern="1200" dirty="0">
                        <a:solidFill>
                          <a:schemeClr val="tx2"/>
                        </a:solidFill>
                        <a:effectLst/>
                        <a:latin typeface="+mj-lt"/>
                        <a:ea typeface="+mn-ea"/>
                        <a:cs typeface="+mn-cs"/>
                      </a:endParaRPr>
                    </a:p>
                  </a:txBody>
                  <a:tcPr marL="6000" marR="6000" marT="6000" marB="0" anchor="b">
                    <a:lnL>
                      <a:noFill/>
                    </a:lnL>
                    <a:lnR>
                      <a:noFill/>
                    </a:lnR>
                    <a:lnT>
                      <a:noFill/>
                    </a:lnT>
                    <a:lnB>
                      <a:noFill/>
                    </a:lnB>
                  </a:tcPr>
                </a:tc>
                <a:tc>
                  <a:txBody>
                    <a:bodyPr/>
                    <a:lstStyle/>
                    <a:p>
                      <a:pPr algn="ctr" fontAlgn="b"/>
                      <a:r>
                        <a:rPr lang="en-US" sz="1300" b="0" i="0" u="none" strike="noStrike" kern="1200" dirty="0" smtClean="0">
                          <a:solidFill>
                            <a:schemeClr val="tx2"/>
                          </a:solidFill>
                          <a:effectLst/>
                          <a:latin typeface="+mj-lt"/>
                          <a:ea typeface="+mn-ea"/>
                          <a:cs typeface="+mn-cs"/>
                        </a:rPr>
                        <a:t>Bond</a:t>
                      </a:r>
                    </a:p>
                  </a:txBody>
                  <a:tcPr marL="6000" marR="6000" marT="6000" marB="0" anchor="b">
                    <a:lnL>
                      <a:noFill/>
                    </a:lnL>
                    <a:lnR>
                      <a:noFill/>
                    </a:lnR>
                    <a:lnT>
                      <a:noFill/>
                    </a:lnT>
                    <a:lnB>
                      <a:noFill/>
                    </a:lnB>
                  </a:tcPr>
                </a:tc>
                <a:extLst>
                  <a:ext uri="{0D108BD9-81ED-4DB2-BD59-A6C34878D82A}">
                    <a16:rowId xmlns:a16="http://schemas.microsoft.com/office/drawing/2014/main" val="827768994"/>
                  </a:ext>
                </a:extLst>
              </a:tr>
              <a:tr h="77359">
                <a:tc>
                  <a:txBody>
                    <a:bodyPr/>
                    <a:lstStyle/>
                    <a:p>
                      <a:pPr algn="l" fontAlgn="b"/>
                      <a:r>
                        <a:rPr lang="en-US" sz="1300" b="0" i="0" u="none" strike="noStrike" kern="1200" dirty="0" smtClean="0">
                          <a:solidFill>
                            <a:schemeClr val="tx2"/>
                          </a:solidFill>
                          <a:effectLst/>
                          <a:latin typeface="+mj-lt"/>
                          <a:ea typeface="+mn-ea"/>
                          <a:cs typeface="+mn-cs"/>
                        </a:rPr>
                        <a:t>Fire Multipurpose Vehicle</a:t>
                      </a:r>
                      <a:endParaRPr lang="en-US" sz="1300" b="0" i="0" u="none" strike="noStrike" kern="1200" dirty="0">
                        <a:solidFill>
                          <a:schemeClr val="tx2"/>
                        </a:solidFill>
                        <a:effectLst/>
                        <a:latin typeface="+mj-lt"/>
                        <a:ea typeface="+mn-ea"/>
                        <a:cs typeface="+mn-cs"/>
                      </a:endParaRPr>
                    </a:p>
                  </a:txBody>
                  <a:tcPr marL="6000" marR="6000" marT="6000" marB="0" anchor="b">
                    <a:lnL>
                      <a:noFill/>
                    </a:lnL>
                    <a:lnR>
                      <a:noFill/>
                    </a:lnR>
                    <a:lnT>
                      <a:noFill/>
                    </a:lnT>
                    <a:lnB>
                      <a:noFill/>
                    </a:lnB>
                  </a:tcPr>
                </a:tc>
                <a:tc>
                  <a:txBody>
                    <a:bodyPr/>
                    <a:lstStyle/>
                    <a:p>
                      <a:pPr algn="r" fontAlgn="b"/>
                      <a:r>
                        <a:rPr lang="en-US" sz="1300" b="0" i="0" u="none" strike="noStrike" kern="1200" dirty="0" smtClean="0">
                          <a:solidFill>
                            <a:schemeClr val="tx2"/>
                          </a:solidFill>
                          <a:effectLst/>
                          <a:latin typeface="+mj-lt"/>
                          <a:ea typeface="+mn-ea"/>
                          <a:cs typeface="+mn-cs"/>
                        </a:rPr>
                        <a:t> $400,000</a:t>
                      </a:r>
                      <a:endParaRPr lang="en-US" sz="1300" b="0" i="0" u="none" strike="noStrike" kern="1200" dirty="0">
                        <a:solidFill>
                          <a:schemeClr val="tx2"/>
                        </a:solidFill>
                        <a:effectLst/>
                        <a:latin typeface="+mj-lt"/>
                        <a:ea typeface="+mn-ea"/>
                        <a:cs typeface="+mn-cs"/>
                      </a:endParaRPr>
                    </a:p>
                  </a:txBody>
                  <a:tcPr marL="6000" marR="6000" marT="600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b"/>
                      <a:r>
                        <a:rPr lang="en-US" sz="1300" b="0" i="0" u="none" strike="noStrike" kern="1200" dirty="0" smtClean="0">
                          <a:solidFill>
                            <a:schemeClr val="tx2"/>
                          </a:solidFill>
                          <a:effectLst/>
                          <a:latin typeface="+mj-lt"/>
                          <a:ea typeface="+mn-ea"/>
                          <a:cs typeface="+mn-cs"/>
                        </a:rPr>
                        <a:t>Bond</a:t>
                      </a:r>
                      <a:endParaRPr lang="en-US" sz="1300" b="0" i="0" u="none" strike="noStrike" kern="1200" dirty="0">
                        <a:solidFill>
                          <a:schemeClr val="tx2"/>
                        </a:solidFill>
                        <a:effectLst/>
                        <a:latin typeface="+mj-lt"/>
                        <a:ea typeface="+mn-ea"/>
                        <a:cs typeface="+mn-cs"/>
                      </a:endParaRPr>
                    </a:p>
                  </a:txBody>
                  <a:tcPr marL="6000" marR="6000" marT="6000" marB="0" anchor="b">
                    <a:lnL>
                      <a:noFill/>
                    </a:lnL>
                    <a:lnR>
                      <a:noFill/>
                    </a:lnR>
                    <a:lnT>
                      <a:noFill/>
                    </a:lnT>
                    <a:lnB>
                      <a:noFill/>
                    </a:lnB>
                  </a:tcPr>
                </a:tc>
                <a:extLst>
                  <a:ext uri="{0D108BD9-81ED-4DB2-BD59-A6C34878D82A}">
                    <a16:rowId xmlns:a16="http://schemas.microsoft.com/office/drawing/2014/main" val="2084324656"/>
                  </a:ext>
                </a:extLst>
              </a:tr>
              <a:tr h="210000">
                <a:tc>
                  <a:txBody>
                    <a:bodyPr/>
                    <a:lstStyle/>
                    <a:p>
                      <a:pPr algn="r" fontAlgn="b"/>
                      <a:r>
                        <a:rPr lang="en-US" sz="1300" b="0" i="0" u="none" strike="noStrike" kern="1200" dirty="0">
                          <a:solidFill>
                            <a:schemeClr val="tx2"/>
                          </a:solidFill>
                          <a:effectLst/>
                          <a:latin typeface="+mj-lt"/>
                          <a:ea typeface="+mn-ea"/>
                          <a:cs typeface="+mn-cs"/>
                        </a:rPr>
                        <a:t>Total</a:t>
                      </a:r>
                    </a:p>
                  </a:txBody>
                  <a:tcPr marL="6000" marR="6000" marT="6000" marB="0" anchor="b">
                    <a:lnL>
                      <a:noFill/>
                    </a:lnL>
                    <a:lnR>
                      <a:noFill/>
                    </a:lnR>
                    <a:lnT>
                      <a:noFill/>
                    </a:lnT>
                    <a:lnB>
                      <a:noFill/>
                    </a:lnB>
                  </a:tcPr>
                </a:tc>
                <a:tc>
                  <a:txBody>
                    <a:bodyPr/>
                    <a:lstStyle/>
                    <a:p>
                      <a:pPr algn="r" fontAlgn="b"/>
                      <a:r>
                        <a:rPr lang="en-US" sz="1300" b="0" i="0" u="none" strike="noStrike" kern="1200" dirty="0" smtClean="0">
                          <a:solidFill>
                            <a:schemeClr val="tx2"/>
                          </a:solidFill>
                          <a:effectLst/>
                          <a:latin typeface="+mj-lt"/>
                          <a:ea typeface="+mn-ea"/>
                          <a:cs typeface="+mn-cs"/>
                        </a:rPr>
                        <a:t>$650,000 </a:t>
                      </a:r>
                      <a:endParaRPr lang="en-US" sz="1300" b="0" i="0" u="none" strike="noStrike" kern="1200" dirty="0">
                        <a:solidFill>
                          <a:schemeClr val="tx2"/>
                        </a:solidFill>
                        <a:effectLst/>
                        <a:latin typeface="+mj-lt"/>
                        <a:ea typeface="+mn-ea"/>
                        <a:cs typeface="+mn-cs"/>
                      </a:endParaRPr>
                    </a:p>
                  </a:txBody>
                  <a:tcPr marL="6000" marR="6000" marT="6000" marB="0" anchor="b">
                    <a:lnL>
                      <a:noFill/>
                    </a:lnL>
                    <a:lnR>
                      <a:noFill/>
                    </a:lnR>
                    <a:lnT w="6350" cap="flat" cmpd="sng" algn="ctr">
                      <a:solidFill>
                        <a:srgbClr val="000000"/>
                      </a:solidFill>
                      <a:prstDash val="dot"/>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1300" b="0" i="0" u="none" strike="noStrike" kern="1200" dirty="0">
                        <a:solidFill>
                          <a:schemeClr val="tx2"/>
                        </a:solidFill>
                        <a:effectLst/>
                        <a:latin typeface="+mj-lt"/>
                        <a:ea typeface="+mn-ea"/>
                        <a:cs typeface="+mn-cs"/>
                      </a:endParaRPr>
                    </a:p>
                  </a:txBody>
                  <a:tcPr marL="6000" marR="6000" marT="6000" marB="0" anchor="b">
                    <a:lnL>
                      <a:noFill/>
                    </a:lnL>
                    <a:lnR>
                      <a:noFill/>
                    </a:lnR>
                    <a:lnT>
                      <a:noFill/>
                    </a:lnT>
                    <a:lnB>
                      <a:noFill/>
                    </a:lnB>
                  </a:tcPr>
                </a:tc>
                <a:extLst>
                  <a:ext uri="{0D108BD9-81ED-4DB2-BD59-A6C34878D82A}">
                    <a16:rowId xmlns:a16="http://schemas.microsoft.com/office/drawing/2014/main" val="545943558"/>
                  </a:ext>
                </a:extLst>
              </a:tr>
            </a:tbl>
          </a:graphicData>
        </a:graphic>
      </p:graphicFrame>
      <p:sp>
        <p:nvSpPr>
          <p:cNvPr id="11" name="Title 1"/>
          <p:cNvSpPr txBox="1">
            <a:spLocks/>
          </p:cNvSpPr>
          <p:nvPr/>
        </p:nvSpPr>
        <p:spPr>
          <a:xfrm>
            <a:off x="108930" y="418179"/>
            <a:ext cx="8409003" cy="548640"/>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defRPr/>
            </a:pPr>
            <a:r>
              <a:rPr kumimoji="0" lang="en-US" sz="2200" b="0" i="0" u="none" strike="noStrike" kern="1200" cap="none" spc="-100" normalizeH="0" baseline="0" noProof="0" dirty="0" smtClean="0">
                <a:ln>
                  <a:noFill/>
                </a:ln>
                <a:solidFill>
                  <a:srgbClr val="2F5897"/>
                </a:solidFill>
                <a:effectLst/>
                <a:uLnTx/>
                <a:uFillTx/>
                <a:latin typeface="Calibri"/>
                <a:ea typeface="+mj-ea"/>
                <a:cs typeface="+mj-cs"/>
              </a:rPr>
              <a:t>Article Budget – 14 Additional</a:t>
            </a:r>
            <a:r>
              <a:rPr kumimoji="0" lang="en-US" sz="2200" b="0" i="0" u="none" strike="noStrike" kern="1200" cap="none" spc="-100" normalizeH="0" noProof="0" dirty="0" smtClean="0">
                <a:ln>
                  <a:noFill/>
                </a:ln>
                <a:solidFill>
                  <a:srgbClr val="2F5897"/>
                </a:solidFill>
                <a:effectLst/>
                <a:uLnTx/>
                <a:uFillTx/>
                <a:latin typeface="Calibri"/>
                <a:ea typeface="+mj-ea"/>
                <a:cs typeface="+mj-cs"/>
              </a:rPr>
              <a:t> Capital  - </a:t>
            </a:r>
            <a:r>
              <a:rPr kumimoji="0" lang="en-US" sz="2200" b="0" i="0" u="none" strike="noStrike" kern="1200" cap="none" spc="-100" normalizeH="0" baseline="0" noProof="0" dirty="0" smtClean="0">
                <a:ln>
                  <a:noFill/>
                </a:ln>
                <a:solidFill>
                  <a:srgbClr val="2F5897"/>
                </a:solidFill>
                <a:effectLst/>
                <a:uLnTx/>
                <a:uFillTx/>
                <a:latin typeface="Calibri"/>
                <a:ea typeface="+mj-ea"/>
                <a:cs typeface="+mj-cs"/>
              </a:rPr>
              <a:t> </a:t>
            </a:r>
            <a:r>
              <a:rPr lang="en-US" sz="2200" spc="0" dirty="0">
                <a:solidFill>
                  <a:srgbClr val="2F5897"/>
                </a:solidFill>
              </a:rPr>
              <a:t>Equipment Borrowing Article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0" i="0" u="none" strike="noStrike" kern="1200" cap="none" spc="-100" normalizeH="0" baseline="0" noProof="0" dirty="0" smtClean="0">
                <a:ln>
                  <a:noFill/>
                </a:ln>
                <a:solidFill>
                  <a:srgbClr val="2F5897"/>
                </a:solidFill>
                <a:effectLst/>
                <a:uLnTx/>
                <a:uFillTx/>
                <a:latin typeface="Calibri"/>
                <a:ea typeface="+mj-ea"/>
                <a:cs typeface="+mj-cs"/>
              </a:rPr>
              <a:t>  </a:t>
            </a:r>
            <a:endParaRPr kumimoji="0" lang="en-US" sz="2200" b="0" i="0" u="none" strike="noStrike" kern="1200" cap="none" spc="-100" normalizeH="0" baseline="0" noProof="0" dirty="0">
              <a:ln>
                <a:noFill/>
              </a:ln>
              <a:solidFill>
                <a:srgbClr val="2F5897"/>
              </a:solidFill>
              <a:effectLst/>
              <a:uLnTx/>
              <a:uFillTx/>
              <a:latin typeface="Calibri"/>
              <a:ea typeface="+mj-ea"/>
              <a:cs typeface="+mj-cs"/>
            </a:endParaRPr>
          </a:p>
        </p:txBody>
      </p:sp>
      <p:cxnSp>
        <p:nvCxnSpPr>
          <p:cNvPr id="7" name="Straight Connector 6"/>
          <p:cNvCxnSpPr/>
          <p:nvPr/>
        </p:nvCxnSpPr>
        <p:spPr>
          <a:xfrm>
            <a:off x="175471" y="762000"/>
            <a:ext cx="7368329" cy="0"/>
          </a:xfrm>
          <a:prstGeom prst="line">
            <a:avLst/>
          </a:prstGeom>
          <a:ln w="15875" cmpd="dbl">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CF7A2BDD-D331-44F0-96AA-4FB4ED497064}" type="slidenum">
              <a:rPr lang="en-US" smtClean="0"/>
              <a:pPr/>
              <a:t>19</a:t>
            </a:fld>
            <a:endParaRPr lang="en-US" dirty="0"/>
          </a:p>
        </p:txBody>
      </p:sp>
      <p:sp>
        <p:nvSpPr>
          <p:cNvPr id="6" name="Rectangle 1"/>
          <p:cNvSpPr>
            <a:spLocks noChangeArrowheads="1"/>
          </p:cNvSpPr>
          <p:nvPr/>
        </p:nvSpPr>
        <p:spPr bwMode="auto">
          <a:xfrm>
            <a:off x="62748" y="3410620"/>
            <a:ext cx="8067984"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1pPr>
            <a:lvl2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2pPr>
            <a:lvl3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3pPr>
            <a:lvl4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4pPr>
            <a:lvl5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5pPr>
            <a:lvl6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6pPr>
            <a:lvl7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7pPr>
            <a:lvl8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8pPr>
            <a:lvl9pPr eaLnBrk="0" fontAlgn="base" hangingPunct="0">
              <a:spcBef>
                <a:spcPct val="0"/>
              </a:spcBef>
              <a:spcAft>
                <a:spcPct val="0"/>
              </a:spcAft>
              <a:tabLst>
                <a:tab pos="166688" algn="l"/>
                <a:tab pos="1101725" algn="dec"/>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6688" algn="l"/>
                <a:tab pos="1101725" algn="dec"/>
              </a:tabLst>
            </a:pPr>
            <a:r>
              <a:rPr kumimoji="0" lang="en-US" altLang="en-US" sz="120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 see if the Town will vote to appropriate a sum of money to pay for the cost of purchasing a DPW Roadside Sweeper Truck and a Fire Multipurpose Vehicle, and to determine whether this appropriation shall be raised by taxation, transfer from available funds, borrowing or otherwise, or to take any other action relative thereto.</a:t>
            </a:r>
            <a:endParaRPr kumimoji="0" lang="en-US" altLang="en-US" sz="12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6688" algn="l"/>
                <a:tab pos="1101725" algn="dec"/>
              </a:tabLst>
            </a:pPr>
            <a:endParaRPr kumimoji="0" lang="en-US" altLang="en-US" sz="120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6688" algn="l"/>
                <a:tab pos="1101725" algn="dec"/>
              </a:tabLst>
            </a:pPr>
            <a:r>
              <a:rPr kumimoji="0" lang="en-US" altLang="en-US" sz="120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Motion</a:t>
            </a:r>
            <a:endParaRPr kumimoji="0" lang="en-US" altLang="en-US" sz="12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6688" algn="l"/>
                <a:tab pos="1101725" algn="dec"/>
              </a:tabLst>
            </a:pPr>
            <a:endParaRPr kumimoji="0" lang="en-US" altLang="en-US" sz="120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6688" algn="l"/>
                <a:tab pos="1101725" algn="dec"/>
              </a:tabLst>
            </a:pPr>
            <a:r>
              <a:rPr kumimoji="0" lang="en-US" altLang="en-US" sz="120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The Finance and Warrant Commission Recommends:  </a:t>
            </a:r>
            <a:endParaRPr kumimoji="0" lang="en-US" altLang="en-US" sz="12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6688" algn="l"/>
                <a:tab pos="1101725" algn="dec"/>
              </a:tabLst>
            </a:pPr>
            <a:endParaRPr kumimoji="0" lang="en-US" altLang="en-US" sz="120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6688" algn="l"/>
                <a:tab pos="1101725" algn="dec"/>
              </a:tabLst>
            </a:pPr>
            <a:r>
              <a:rPr kumimoji="0" lang="en-US" altLang="en-US" sz="120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That the Town appropriates $650,000 to pay for the cost of purchasing a DPW Roadside Sweeper Truck and a Fire Multipurpose Vehicle including all costs incidental and related thereto, and that to meet this appropriation, the Treasurer, with the approval of the Select ‎Board,‎ is authorized to borrow $650,000 under M.G.L. Chapter 44, Section 7(1) or any other enabling authority, and to issue bonds or notes of the Town therefor. Any premium received upon the sale of any bonds or notes approved by this vote, less any ‎such premium applied to the payment of the costs of issuance of such bonds or notes, may be ‎applied to the payment of costs approved by this vote in accordance with M.G.L. Chapter 44, Section 20, thereby reducing the amount authorized to be borrowed to pay ‎such costs by a like amount‎; and that the ‎Select Board is authorized to take any other action necessary to carry out this project.</a:t>
            </a:r>
            <a:endParaRPr kumimoji="0" lang="en-US" altLang="en-US" sz="12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6688" algn="l"/>
                <a:tab pos="1101725" algn="dec"/>
              </a:tabLst>
            </a:pPr>
            <a:endParaRPr kumimoji="0" lang="en-US" altLang="en-US" sz="12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sp>
        <p:nvSpPr>
          <p:cNvPr id="10" name="TextBox 9"/>
          <p:cNvSpPr txBox="1"/>
          <p:nvPr/>
        </p:nvSpPr>
        <p:spPr>
          <a:xfrm>
            <a:off x="0" y="3098386"/>
            <a:ext cx="7810168" cy="276999"/>
          </a:xfrm>
          <a:prstGeom prst="rect">
            <a:avLst/>
          </a:prstGeom>
          <a:noFill/>
        </p:spPr>
        <p:txBody>
          <a:bodyPr wrap="square" rtlCol="0">
            <a:spAutoFit/>
          </a:bodyPr>
          <a:lstStyle/>
          <a:p>
            <a:r>
              <a:rPr lang="en-US" sz="1200" b="1" dirty="0" smtClean="0">
                <a:solidFill>
                  <a:schemeClr val="tx2"/>
                </a:solidFill>
                <a:latin typeface="Times New Roman" panose="02020603050405020304" pitchFamily="18" charset="0"/>
                <a:cs typeface="Times New Roman" panose="02020603050405020304" pitchFamily="18" charset="0"/>
              </a:rPr>
              <a:t>Article Language </a:t>
            </a:r>
            <a:endParaRPr lang="en-US" sz="1200" b="1" dirty="0">
              <a:solidFill>
                <a:schemeClr val="tx2"/>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99694" y="1038999"/>
            <a:ext cx="7901306" cy="276999"/>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solidFill>
                  <a:schemeClr val="tx2"/>
                </a:solidFill>
                <a:latin typeface="Times New Roman" panose="02020603050405020304" pitchFamily="18" charset="0"/>
                <a:cs typeface="Times New Roman" panose="02020603050405020304" pitchFamily="18" charset="0"/>
              </a:rPr>
              <a:t>This article seeks to authorize borrowing for two important pieces of equipment for the DPW and Fire Department</a:t>
            </a:r>
            <a:endParaRPr lang="en-US" sz="12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4573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22"/>
            <a:ext cx="7620000" cy="639762"/>
          </a:xfrm>
        </p:spPr>
        <p:txBody>
          <a:bodyPr/>
          <a:lstStyle/>
          <a:p>
            <a:r>
              <a:rPr lang="en-US" sz="2400" dirty="0" smtClean="0"/>
              <a:t>Article 1 – FY21 Budget Adjustments by Transfers</a:t>
            </a:r>
            <a:endParaRPr lang="en-US" sz="2400" dirty="0"/>
          </a:p>
        </p:txBody>
      </p:sp>
      <p:cxnSp>
        <p:nvCxnSpPr>
          <p:cNvPr id="5" name="Straight Connector 4"/>
          <p:cNvCxnSpPr/>
          <p:nvPr/>
        </p:nvCxnSpPr>
        <p:spPr>
          <a:xfrm>
            <a:off x="542640" y="533400"/>
            <a:ext cx="5477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8772" y="4038600"/>
            <a:ext cx="7610760" cy="307777"/>
          </a:xfrm>
          <a:prstGeom prst="rect">
            <a:avLst/>
          </a:prstGeom>
          <a:noFill/>
        </p:spPr>
        <p:txBody>
          <a:bodyPr wrap="square" rtlCol="0">
            <a:spAutoFit/>
          </a:bodyPr>
          <a:lstStyle/>
          <a:p>
            <a:pPr marL="285750" indent="-285750" algn="ctr">
              <a:buFont typeface="Arial" panose="020B0604020202020204" pitchFamily="34" charset="0"/>
              <a:buChar char="•"/>
            </a:pPr>
            <a:r>
              <a:rPr lang="en-US" sz="1400" dirty="0" smtClean="0">
                <a:solidFill>
                  <a:schemeClr val="tx2"/>
                </a:solidFill>
              </a:rPr>
              <a:t>To provide funds for moving of Washington Street </a:t>
            </a:r>
            <a:r>
              <a:rPr lang="en-US" sz="1400" dirty="0" err="1" smtClean="0">
                <a:solidFill>
                  <a:schemeClr val="tx2"/>
                </a:solidFill>
              </a:rPr>
              <a:t>street</a:t>
            </a:r>
            <a:r>
              <a:rPr lang="en-US" sz="1400" dirty="0" smtClean="0">
                <a:solidFill>
                  <a:schemeClr val="tx2"/>
                </a:solidFill>
              </a:rPr>
              <a:t> lighting transformer.</a:t>
            </a:r>
            <a:endParaRPr lang="en-US" sz="1400" dirty="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46415059"/>
              </p:ext>
            </p:extLst>
          </p:nvPr>
        </p:nvGraphicFramePr>
        <p:xfrm>
          <a:off x="381000" y="1330239"/>
          <a:ext cx="7391401" cy="1641560"/>
        </p:xfrm>
        <a:graphic>
          <a:graphicData uri="http://schemas.openxmlformats.org/drawingml/2006/table">
            <a:tbl>
              <a:tblPr/>
              <a:tblGrid>
                <a:gridCol w="2510574">
                  <a:extLst>
                    <a:ext uri="{9D8B030D-6E8A-4147-A177-3AD203B41FA5}">
                      <a16:colId xmlns:a16="http://schemas.microsoft.com/office/drawing/2014/main" val="1387638799"/>
                    </a:ext>
                  </a:extLst>
                </a:gridCol>
                <a:gridCol w="1067538">
                  <a:extLst>
                    <a:ext uri="{9D8B030D-6E8A-4147-A177-3AD203B41FA5}">
                      <a16:colId xmlns:a16="http://schemas.microsoft.com/office/drawing/2014/main" val="4157465321"/>
                    </a:ext>
                  </a:extLst>
                </a:gridCol>
                <a:gridCol w="2794830">
                  <a:extLst>
                    <a:ext uri="{9D8B030D-6E8A-4147-A177-3AD203B41FA5}">
                      <a16:colId xmlns:a16="http://schemas.microsoft.com/office/drawing/2014/main" val="3977971239"/>
                    </a:ext>
                  </a:extLst>
                </a:gridCol>
                <a:gridCol w="110245">
                  <a:extLst>
                    <a:ext uri="{9D8B030D-6E8A-4147-A177-3AD203B41FA5}">
                      <a16:colId xmlns:a16="http://schemas.microsoft.com/office/drawing/2014/main" val="2354138363"/>
                    </a:ext>
                  </a:extLst>
                </a:gridCol>
                <a:gridCol w="908214">
                  <a:extLst>
                    <a:ext uri="{9D8B030D-6E8A-4147-A177-3AD203B41FA5}">
                      <a16:colId xmlns:a16="http://schemas.microsoft.com/office/drawing/2014/main" val="2616127126"/>
                    </a:ext>
                  </a:extLst>
                </a:gridCol>
              </a:tblGrid>
              <a:tr h="249351">
                <a:tc gridSpan="5">
                  <a:txBody>
                    <a:bodyPr/>
                    <a:lstStyle/>
                    <a:p>
                      <a:pPr marL="0" marR="0">
                        <a:lnSpc>
                          <a:spcPct val="115000"/>
                        </a:lnSpc>
                        <a:spcBef>
                          <a:spcPts val="0"/>
                        </a:spcBef>
                        <a:spcAft>
                          <a:spcPts val="0"/>
                        </a:spcAft>
                      </a:pPr>
                      <a:r>
                        <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Transfer</a:t>
                      </a:r>
                      <a:endParaRPr lang="en-US" sz="12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456053"/>
                  </a:ext>
                </a:extLst>
              </a:tr>
              <a:tr h="249351">
                <a:tc>
                  <a:txBody>
                    <a:bodyPr/>
                    <a:lstStyle/>
                    <a:p>
                      <a:pPr marL="0" marR="0">
                        <a:lnSpc>
                          <a:spcPct val="115000"/>
                        </a:lnSpc>
                        <a:spcBef>
                          <a:spcPts val="0"/>
                        </a:spcBef>
                        <a:spcAft>
                          <a:spcPts val="0"/>
                        </a:spcAft>
                      </a:pPr>
                      <a:r>
                        <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From Account</a:t>
                      </a:r>
                      <a:endParaRPr lang="en-US" sz="12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Amount</a:t>
                      </a:r>
                      <a:endParaRPr lang="en-US" sz="12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 Account</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Amount</a:t>
                      </a:r>
                      <a:endParaRPr lang="en-US" sz="12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199906597"/>
                  </a:ext>
                </a:extLst>
              </a:tr>
              <a:tr h="1142858">
                <a:tc>
                  <a:txBody>
                    <a:bodyPr/>
                    <a:lstStyle/>
                    <a:p>
                      <a:pPr marL="0" marR="0">
                        <a:lnSpc>
                          <a:spcPct val="115000"/>
                        </a:lnSpc>
                        <a:spcBef>
                          <a:spcPts val="0"/>
                        </a:spcBef>
                        <a:spcAft>
                          <a:spcPts val="0"/>
                        </a:spcAft>
                      </a:pPr>
                      <a:endParaRPr lang="en-US" sz="1300" b="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300" b="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Town Meeting June 2020 Article</a:t>
                      </a:r>
                      <a:r>
                        <a:rPr lang="en-US" sz="1300" b="0" baseline="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4:  Fire Vehicle Town Match for  Grant</a:t>
                      </a:r>
                      <a:endParaRPr lang="en-US" sz="1300" b="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300" b="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300" b="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$20,000</a:t>
                      </a:r>
                      <a:endParaRPr lang="en-US" sz="1300" b="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endParaRPr lang="en-US" sz="1300" b="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300" b="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DPW Street Lighting budget</a:t>
                      </a:r>
                      <a:endParaRPr lang="en-US" sz="1300" b="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lnSpc>
                          <a:spcPct val="115000"/>
                        </a:lnSpc>
                        <a:spcBef>
                          <a:spcPts val="0"/>
                        </a:spcBef>
                        <a:spcAft>
                          <a:spcPts val="0"/>
                        </a:spcAft>
                      </a:pPr>
                      <a:endParaRPr lang="en-US" sz="1300" b="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300" b="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$20,000</a:t>
                      </a:r>
                      <a:endParaRPr lang="en-US" sz="1300" b="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71968"/>
                  </a:ext>
                </a:extLst>
              </a:tr>
            </a:tbl>
          </a:graphicData>
        </a:graphic>
      </p:graphicFrame>
      <p:sp>
        <p:nvSpPr>
          <p:cNvPr id="8" name="Slide Number Placeholder 7"/>
          <p:cNvSpPr>
            <a:spLocks noGrp="1"/>
          </p:cNvSpPr>
          <p:nvPr>
            <p:ph type="sldNum" sz="quarter" idx="12"/>
          </p:nvPr>
        </p:nvSpPr>
        <p:spPr/>
        <p:txBody>
          <a:bodyPr/>
          <a:lstStyle/>
          <a:p>
            <a:fld id="{CF7A2BDD-D331-44F0-96AA-4FB4ED497064}" type="slidenum">
              <a:rPr lang="en-US" smtClean="0"/>
              <a:pPr/>
              <a:t>2</a:t>
            </a:fld>
            <a:endParaRPr lang="en-US" dirty="0"/>
          </a:p>
        </p:txBody>
      </p:sp>
    </p:spTree>
    <p:extLst>
      <p:ext uri="{BB962C8B-B14F-4D97-AF65-F5344CB8AC3E}">
        <p14:creationId xmlns:p14="http://schemas.microsoft.com/office/powerpoint/2010/main" val="3470334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lbucari\AppData\Local\Microsoft\Windows\Temporary Internet Files\Content.Outlook\V2JMNYPT\WestwoodSeal_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752600"/>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CF7A2BDD-D331-44F0-96AA-4FB4ED497064}" type="slidenum">
              <a:rPr lang="en-US" smtClean="0"/>
              <a:pPr/>
              <a:t>20</a:t>
            </a:fld>
            <a:endParaRPr lang="en-US" dirty="0"/>
          </a:p>
        </p:txBody>
      </p:sp>
    </p:spTree>
    <p:extLst>
      <p:ext uri="{BB962C8B-B14F-4D97-AF65-F5344CB8AC3E}">
        <p14:creationId xmlns:p14="http://schemas.microsoft.com/office/powerpoint/2010/main" val="3128257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13519"/>
            <a:ext cx="7620000" cy="6397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2400" dirty="0" smtClean="0"/>
              <a:t>Article 2 – FY21 </a:t>
            </a:r>
            <a:r>
              <a:rPr lang="en-US" sz="2400" dirty="0"/>
              <a:t>Budget Adjustments by </a:t>
            </a:r>
            <a:r>
              <a:rPr lang="en-US" sz="2400" dirty="0" smtClean="0"/>
              <a:t> Appropriation</a:t>
            </a:r>
            <a:endParaRPr lang="en-US" sz="2400" dirty="0"/>
          </a:p>
        </p:txBody>
      </p:sp>
      <p:cxnSp>
        <p:nvCxnSpPr>
          <p:cNvPr id="6" name="Straight Connector 5"/>
          <p:cNvCxnSpPr/>
          <p:nvPr/>
        </p:nvCxnSpPr>
        <p:spPr>
          <a:xfrm>
            <a:off x="527400" y="685800"/>
            <a:ext cx="6045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5"/>
          <p:cNvSpPr>
            <a:spLocks noChangeArrowheads="1"/>
          </p:cNvSpPr>
          <p:nvPr/>
        </p:nvSpPr>
        <p:spPr bwMode="auto">
          <a:xfrm>
            <a:off x="32416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1pPr>
            <a:lvl2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2pPr>
            <a:lvl3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3pPr>
            <a:lvl4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4pPr>
            <a:lvl5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5pPr>
            <a:lvl6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6pPr>
            <a:lvl7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7pPr>
            <a:lvl8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8pPr>
            <a:lvl9pPr fontAlgn="base">
              <a:spcBef>
                <a:spcPct val="0"/>
              </a:spcBef>
              <a:spcAft>
                <a:spcPct val="0"/>
              </a:spcAft>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457200" algn="l"/>
                <a:tab pos="914400" algn="l"/>
                <a:tab pos="1371600" algn="l"/>
                <a:tab pos="1828800" algn="l"/>
                <a:tab pos="2286000" algn="l"/>
                <a:tab pos="2743200" algn="l"/>
                <a:tab pos="3200400" algn="l"/>
                <a:tab pos="3657600" algn="l"/>
                <a:tab pos="4114800" algn="dec"/>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Box 20"/>
          <p:cNvSpPr txBox="1"/>
          <p:nvPr/>
        </p:nvSpPr>
        <p:spPr>
          <a:xfrm>
            <a:off x="476240" y="4572000"/>
            <a:ext cx="7362835" cy="307777"/>
          </a:xfrm>
          <a:prstGeom prst="rect">
            <a:avLst/>
          </a:prstGeom>
          <a:noFill/>
        </p:spPr>
        <p:txBody>
          <a:bodyPr wrap="square" rtlCol="0">
            <a:spAutoFit/>
          </a:bodyPr>
          <a:lstStyle/>
          <a:p>
            <a:pPr marL="285750" indent="-285750" algn="ctr">
              <a:buFont typeface="Arial" panose="020B0604020202020204" pitchFamily="34" charset="0"/>
              <a:buChar char="•"/>
            </a:pPr>
            <a:r>
              <a:rPr lang="en-US" sz="1400" dirty="0" smtClean="0">
                <a:solidFill>
                  <a:schemeClr val="tx2"/>
                </a:solidFill>
              </a:rPr>
              <a:t>Annual Adjustments</a:t>
            </a:r>
            <a:endParaRPr lang="en-US" sz="1400" dirty="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106759079"/>
              </p:ext>
            </p:extLst>
          </p:nvPr>
        </p:nvGraphicFramePr>
        <p:xfrm>
          <a:off x="484909" y="1562426"/>
          <a:ext cx="7668491" cy="2117403"/>
        </p:xfrm>
        <a:graphic>
          <a:graphicData uri="http://schemas.openxmlformats.org/drawingml/2006/table">
            <a:tbl>
              <a:tblPr/>
              <a:tblGrid>
                <a:gridCol w="2133847">
                  <a:extLst>
                    <a:ext uri="{9D8B030D-6E8A-4147-A177-3AD203B41FA5}">
                      <a16:colId xmlns:a16="http://schemas.microsoft.com/office/drawing/2014/main" val="3218465841"/>
                    </a:ext>
                  </a:extLst>
                </a:gridCol>
                <a:gridCol w="1685975">
                  <a:extLst>
                    <a:ext uri="{9D8B030D-6E8A-4147-A177-3AD203B41FA5}">
                      <a16:colId xmlns:a16="http://schemas.microsoft.com/office/drawing/2014/main" val="4294953447"/>
                    </a:ext>
                  </a:extLst>
                </a:gridCol>
                <a:gridCol w="2815525">
                  <a:extLst>
                    <a:ext uri="{9D8B030D-6E8A-4147-A177-3AD203B41FA5}">
                      <a16:colId xmlns:a16="http://schemas.microsoft.com/office/drawing/2014/main" val="3506892607"/>
                    </a:ext>
                  </a:extLst>
                </a:gridCol>
                <a:gridCol w="1033144">
                  <a:extLst>
                    <a:ext uri="{9D8B030D-6E8A-4147-A177-3AD203B41FA5}">
                      <a16:colId xmlns:a16="http://schemas.microsoft.com/office/drawing/2014/main" val="2497921812"/>
                    </a:ext>
                  </a:extLst>
                </a:gridCol>
              </a:tblGrid>
              <a:tr h="250125">
                <a:tc gridSpan="4">
                  <a:txBody>
                    <a:bodyPr/>
                    <a:lstStyle/>
                    <a:p>
                      <a:pPr marL="0" marR="0">
                        <a:lnSpc>
                          <a:spcPct val="115000"/>
                        </a:lnSpc>
                        <a:spcBef>
                          <a:spcPts val="0"/>
                        </a:spcBef>
                        <a:spcAft>
                          <a:spcPts val="0"/>
                        </a:spcAft>
                      </a:pPr>
                      <a:r>
                        <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Transfer</a:t>
                      </a:r>
                      <a:endParaRPr lang="en-US" sz="11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7654786"/>
                  </a:ext>
                </a:extLst>
              </a:tr>
              <a:tr h="250125">
                <a:tc>
                  <a:txBody>
                    <a:bodyPr/>
                    <a:lstStyle/>
                    <a:p>
                      <a:pPr marL="0" marR="0">
                        <a:lnSpc>
                          <a:spcPct val="115000"/>
                        </a:lnSpc>
                        <a:spcBef>
                          <a:spcPts val="0"/>
                        </a:spcBef>
                        <a:spcAft>
                          <a:spcPts val="0"/>
                        </a:spcAft>
                      </a:pPr>
                      <a:r>
                        <a:rPr lang="en-US" sz="12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From Account</a:t>
                      </a:r>
                      <a:endParaRPr lang="en-US" sz="11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Amount</a:t>
                      </a:r>
                      <a:endParaRPr lang="en-US" sz="11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 Account</a:t>
                      </a:r>
                      <a:endParaRPr lang="en-US" sz="11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Amount</a:t>
                      </a:r>
                      <a:endParaRPr lang="en-US" sz="11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9084754"/>
                  </a:ext>
                </a:extLst>
              </a:tr>
              <a:tr h="1000502">
                <a:tc>
                  <a:txBody>
                    <a:bodyPr/>
                    <a:lstStyle/>
                    <a:p>
                      <a:pPr marL="0" marR="0">
                        <a:lnSpc>
                          <a:spcPct val="115000"/>
                        </a:lnSpc>
                        <a:spcBef>
                          <a:spcPts val="0"/>
                        </a:spcBef>
                        <a:spcAft>
                          <a:spcPts val="0"/>
                        </a:spcAft>
                      </a:pPr>
                      <a:endPar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Free Cash</a:t>
                      </a:r>
                    </a:p>
                    <a:p>
                      <a:pPr marL="0" marR="0">
                        <a:lnSpc>
                          <a:spcPct val="115000"/>
                        </a:lnSpc>
                        <a:spcBef>
                          <a:spcPts val="0"/>
                        </a:spcBef>
                        <a:spcAft>
                          <a:spcPts val="0"/>
                        </a:spcAft>
                      </a:pPr>
                      <a:r>
                        <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Ambulance Receipts</a:t>
                      </a:r>
                    </a:p>
                    <a:p>
                      <a:pPr marL="0" marR="0">
                        <a:lnSpc>
                          <a:spcPct val="115000"/>
                        </a:lnSpc>
                        <a:spcBef>
                          <a:spcPts val="0"/>
                        </a:spcBef>
                        <a:spcAft>
                          <a:spcPts val="0"/>
                        </a:spcAft>
                      </a:pPr>
                      <a:endPar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300" b="1"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3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endPar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$150,000</a:t>
                      </a:r>
                    </a:p>
                    <a:p>
                      <a:pPr marL="0" marR="0" algn="r">
                        <a:lnSpc>
                          <a:spcPct val="115000"/>
                        </a:lnSpc>
                        <a:spcBef>
                          <a:spcPts val="0"/>
                        </a:spcBef>
                        <a:spcAft>
                          <a:spcPts val="0"/>
                        </a:spcAft>
                      </a:pPr>
                      <a:r>
                        <a:rPr lang="en-US" sz="1300" u="sng"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$67,500</a:t>
                      </a:r>
                    </a:p>
                    <a:p>
                      <a:pPr marL="0" marR="0" algn="r">
                        <a:lnSpc>
                          <a:spcPct val="115000"/>
                        </a:lnSpc>
                        <a:spcBef>
                          <a:spcPts val="0"/>
                        </a:spcBef>
                        <a:spcAft>
                          <a:spcPts val="0"/>
                        </a:spcAft>
                      </a:pPr>
                      <a:endParaRPr lang="en-US" sz="1300" u="sng"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300" b="1" u="none"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$217,500</a:t>
                      </a:r>
                    </a:p>
                    <a:p>
                      <a:pPr marL="0" marR="0" algn="r">
                        <a:lnSpc>
                          <a:spcPct val="115000"/>
                        </a:lnSpc>
                        <a:spcBef>
                          <a:spcPts val="0"/>
                        </a:spcBef>
                        <a:spcAft>
                          <a:spcPts val="0"/>
                        </a:spcAft>
                      </a:pPr>
                      <a:endParaRPr lang="en-US" sz="13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endPar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Snow &amp; Ice Budget</a:t>
                      </a:r>
                    </a:p>
                    <a:p>
                      <a:pPr marL="0" marR="0">
                        <a:lnSpc>
                          <a:spcPct val="115000"/>
                        </a:lnSpc>
                        <a:spcBef>
                          <a:spcPts val="0"/>
                        </a:spcBef>
                        <a:spcAft>
                          <a:spcPts val="0"/>
                        </a:spcAft>
                      </a:pPr>
                      <a:r>
                        <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Ambulance services/equipment</a:t>
                      </a:r>
                    </a:p>
                    <a:p>
                      <a:pPr marL="0" marR="0">
                        <a:lnSpc>
                          <a:spcPct val="115000"/>
                        </a:lnSpc>
                        <a:spcBef>
                          <a:spcPts val="0"/>
                        </a:spcBef>
                        <a:spcAft>
                          <a:spcPts val="0"/>
                        </a:spcAft>
                      </a:pPr>
                      <a:endPar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300" b="1"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US" sz="13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endPar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3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$150,000</a:t>
                      </a:r>
                    </a:p>
                    <a:p>
                      <a:pPr marL="0" marR="0" algn="r">
                        <a:lnSpc>
                          <a:spcPct val="115000"/>
                        </a:lnSpc>
                        <a:spcBef>
                          <a:spcPts val="0"/>
                        </a:spcBef>
                        <a:spcAft>
                          <a:spcPts val="0"/>
                        </a:spcAft>
                      </a:pPr>
                      <a:r>
                        <a:rPr lang="en-US" sz="1300" u="sng"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$67,500</a:t>
                      </a:r>
                    </a:p>
                    <a:p>
                      <a:pPr marL="0" marR="0" algn="r">
                        <a:lnSpc>
                          <a:spcPct val="115000"/>
                        </a:lnSpc>
                        <a:spcBef>
                          <a:spcPts val="0"/>
                        </a:spcBef>
                        <a:spcAft>
                          <a:spcPts val="0"/>
                        </a:spcAft>
                      </a:pPr>
                      <a:endParaRPr lang="en-US" sz="1300" u="sng"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300" b="1" u="none"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$217,500</a:t>
                      </a:r>
                      <a:endParaRPr lang="en-US" sz="1300" b="1" u="none"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64938607"/>
                  </a:ext>
                </a:extLst>
              </a:tr>
              <a:tr h="250125">
                <a:tc>
                  <a:txBody>
                    <a:bodyPr/>
                    <a:lstStyle/>
                    <a:p>
                      <a:pPr marL="0" marR="0">
                        <a:lnSpc>
                          <a:spcPct val="115000"/>
                        </a:lnSpc>
                        <a:spcBef>
                          <a:spcPts val="0"/>
                        </a:spcBef>
                        <a:spcAft>
                          <a:spcPts val="0"/>
                        </a:spcAft>
                      </a:pPr>
                      <a:endParaRPr lang="en-US" sz="11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1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339739"/>
                  </a:ext>
                </a:extLst>
              </a:tr>
            </a:tbl>
          </a:graphicData>
        </a:graphic>
      </p:graphicFrame>
      <p:sp>
        <p:nvSpPr>
          <p:cNvPr id="7" name="Slide Number Placeholder 6"/>
          <p:cNvSpPr>
            <a:spLocks noGrp="1"/>
          </p:cNvSpPr>
          <p:nvPr>
            <p:ph type="sldNum" sz="quarter" idx="12"/>
          </p:nvPr>
        </p:nvSpPr>
        <p:spPr/>
        <p:txBody>
          <a:bodyPr/>
          <a:lstStyle/>
          <a:p>
            <a:fld id="{CF7A2BDD-D331-44F0-96AA-4FB4ED497064}" type="slidenum">
              <a:rPr lang="en-US" smtClean="0"/>
              <a:pPr/>
              <a:t>3</a:t>
            </a:fld>
            <a:endParaRPr lang="en-US" dirty="0"/>
          </a:p>
        </p:txBody>
      </p:sp>
    </p:spTree>
    <p:extLst>
      <p:ext uri="{BB962C8B-B14F-4D97-AF65-F5344CB8AC3E}">
        <p14:creationId xmlns:p14="http://schemas.microsoft.com/office/powerpoint/2010/main" val="3658499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144" y="1065283"/>
            <a:ext cx="5046944" cy="1756452"/>
          </a:xfrm>
        </p:spPr>
        <p:txBody>
          <a:bodyPr>
            <a:noAutofit/>
          </a:bodyPr>
          <a:lstStyle/>
          <a:p>
            <a:pPr>
              <a:buClr>
                <a:schemeClr val="tx2"/>
              </a:buClr>
            </a:pPr>
            <a:r>
              <a:rPr lang="en-US" sz="1500" dirty="0" smtClean="0">
                <a:solidFill>
                  <a:schemeClr val="tx2"/>
                </a:solidFill>
              </a:rPr>
              <a:t>Blue Hills Regional Schools Assessment</a:t>
            </a:r>
          </a:p>
          <a:p>
            <a:pPr lvl="1">
              <a:buClr>
                <a:schemeClr val="tx2"/>
              </a:buClr>
            </a:pPr>
            <a:r>
              <a:rPr lang="en-US" sz="1500" dirty="0" smtClean="0">
                <a:solidFill>
                  <a:schemeClr val="tx2"/>
                </a:solidFill>
              </a:rPr>
              <a:t>Updated FY22 budget of $129,617</a:t>
            </a:r>
          </a:p>
          <a:p>
            <a:pPr lvl="2">
              <a:buClr>
                <a:schemeClr val="tx2"/>
              </a:buClr>
            </a:pPr>
            <a:r>
              <a:rPr lang="en-US" sz="1500" dirty="0" smtClean="0">
                <a:solidFill>
                  <a:schemeClr val="tx2"/>
                </a:solidFill>
              </a:rPr>
              <a:t>A decrease of $2,676 or 2% compared to FY21</a:t>
            </a:r>
          </a:p>
          <a:p>
            <a:pPr lvl="2">
              <a:buClr>
                <a:schemeClr val="tx2"/>
              </a:buClr>
            </a:pPr>
            <a:r>
              <a:rPr lang="en-US" sz="1500" dirty="0" smtClean="0">
                <a:solidFill>
                  <a:schemeClr val="tx2"/>
                </a:solidFill>
              </a:rPr>
              <a:t>$10,383 </a:t>
            </a:r>
            <a:r>
              <a:rPr lang="en-US" sz="1500" u="sng" dirty="0" smtClean="0">
                <a:solidFill>
                  <a:schemeClr val="tx2"/>
                </a:solidFill>
              </a:rPr>
              <a:t>less</a:t>
            </a:r>
            <a:r>
              <a:rPr lang="en-US" sz="1500" dirty="0" smtClean="0">
                <a:solidFill>
                  <a:schemeClr val="tx2"/>
                </a:solidFill>
              </a:rPr>
              <a:t> than original FY22 estimated budget</a:t>
            </a:r>
            <a:endParaRPr lang="en-US" sz="1500" dirty="0">
              <a:solidFill>
                <a:schemeClr val="tx2"/>
              </a:solidFill>
            </a:endParaRPr>
          </a:p>
        </p:txBody>
      </p:sp>
      <p:sp>
        <p:nvSpPr>
          <p:cNvPr id="5" name="Title 1"/>
          <p:cNvSpPr txBox="1">
            <a:spLocks/>
          </p:cNvSpPr>
          <p:nvPr/>
        </p:nvSpPr>
        <p:spPr>
          <a:xfrm>
            <a:off x="120192" y="-105576"/>
            <a:ext cx="7620000" cy="6397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2400" dirty="0" smtClean="0"/>
              <a:t>FY22 Budget Updates Needed</a:t>
            </a:r>
            <a:endParaRPr lang="en-US" sz="2400" dirty="0"/>
          </a:p>
        </p:txBody>
      </p:sp>
      <p:cxnSp>
        <p:nvCxnSpPr>
          <p:cNvPr id="6" name="Straight Connector 5"/>
          <p:cNvCxnSpPr/>
          <p:nvPr/>
        </p:nvCxnSpPr>
        <p:spPr>
          <a:xfrm>
            <a:off x="228600" y="416175"/>
            <a:ext cx="35814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2400" y="4739472"/>
            <a:ext cx="4572000" cy="369332"/>
          </a:xfrm>
          <a:prstGeom prst="rect">
            <a:avLst/>
          </a:prstGeom>
        </p:spPr>
        <p:txBody>
          <a:bodyPr>
            <a:spAutoFit/>
          </a:bodyPr>
          <a:lstStyle/>
          <a:p>
            <a:pPr>
              <a:buClr>
                <a:schemeClr val="tx1"/>
              </a:buClr>
            </a:pPr>
            <a:r>
              <a:rPr lang="en-US" dirty="0" smtClean="0"/>
              <a:t>                </a:t>
            </a:r>
            <a:endParaRPr lang="en-US" dirty="0"/>
          </a:p>
        </p:txBody>
      </p:sp>
      <p:sp>
        <p:nvSpPr>
          <p:cNvPr id="8" name="TextBox 7"/>
          <p:cNvSpPr txBox="1"/>
          <p:nvPr/>
        </p:nvSpPr>
        <p:spPr>
          <a:xfrm>
            <a:off x="6553200" y="5334000"/>
            <a:ext cx="4419600" cy="824841"/>
          </a:xfrm>
          <a:prstGeom prst="rect">
            <a:avLst/>
          </a:prstGeom>
          <a:noFill/>
        </p:spPr>
        <p:txBody>
          <a:bodyPr wrap="square" rtlCol="0">
            <a:spAutoFit/>
          </a:bodyPr>
          <a:lstStyle/>
          <a:p>
            <a:pPr marL="285750" indent="-285750">
              <a:spcBef>
                <a:spcPct val="20000"/>
              </a:spcBef>
              <a:buClr>
                <a:schemeClr val="tx1"/>
              </a:buClr>
              <a:buFont typeface="Arial" pitchFamily="34" charset="0"/>
              <a:buChar char="•"/>
            </a:pPr>
            <a:endParaRPr lang="en-US" sz="1400" dirty="0" smtClean="0"/>
          </a:p>
          <a:p>
            <a:pPr marL="285750" indent="-285750">
              <a:spcBef>
                <a:spcPct val="20000"/>
              </a:spcBef>
              <a:buClr>
                <a:schemeClr val="tx1"/>
              </a:buClr>
              <a:buFont typeface="Arial" pitchFamily="34" charset="0"/>
              <a:buChar char="•"/>
            </a:pPr>
            <a:endParaRPr lang="en-US" sz="1400" dirty="0"/>
          </a:p>
          <a:p>
            <a:pPr>
              <a:spcBef>
                <a:spcPct val="20000"/>
              </a:spcBef>
              <a:buClr>
                <a:schemeClr val="tx1"/>
              </a:buClr>
            </a:pPr>
            <a:endParaRPr lang="en-US" sz="1400" dirty="0" smtClean="0"/>
          </a:p>
        </p:txBody>
      </p:sp>
      <p:sp>
        <p:nvSpPr>
          <p:cNvPr id="2" name="Slide Number Placeholder 1"/>
          <p:cNvSpPr>
            <a:spLocks noGrp="1"/>
          </p:cNvSpPr>
          <p:nvPr>
            <p:ph type="sldNum" sz="quarter" idx="12"/>
          </p:nvPr>
        </p:nvSpPr>
        <p:spPr/>
        <p:txBody>
          <a:bodyPr/>
          <a:lstStyle/>
          <a:p>
            <a:fld id="{CF7A2BDD-D331-44F0-96AA-4FB4ED497064}" type="slidenum">
              <a:rPr lang="en-US" smtClean="0"/>
              <a:pPr/>
              <a:t>4</a:t>
            </a:fld>
            <a:endParaRPr lang="en-US" dirty="0"/>
          </a:p>
        </p:txBody>
      </p:sp>
      <p:sp>
        <p:nvSpPr>
          <p:cNvPr id="7" name="TextBox 6"/>
          <p:cNvSpPr txBox="1"/>
          <p:nvPr/>
        </p:nvSpPr>
        <p:spPr>
          <a:xfrm>
            <a:off x="4589744" y="4285501"/>
            <a:ext cx="3769288" cy="2169825"/>
          </a:xfrm>
          <a:prstGeom prst="rect">
            <a:avLst/>
          </a:prstGeom>
          <a:noFill/>
        </p:spPr>
        <p:txBody>
          <a:bodyPr wrap="square" rtlCol="0">
            <a:spAutoFit/>
          </a:bodyPr>
          <a:lstStyle/>
          <a:p>
            <a:pPr algn="ctr"/>
            <a:r>
              <a:rPr lang="en-US" sz="1500" u="sng" dirty="0" smtClean="0">
                <a:solidFill>
                  <a:schemeClr val="tx2"/>
                </a:solidFill>
                <a:latin typeface="+mj-lt"/>
              </a:rPr>
              <a:t>Westwood Schools Budget</a:t>
            </a:r>
          </a:p>
          <a:p>
            <a:pPr marL="285750" indent="-285750">
              <a:buFont typeface="Arial" panose="020B0604020202020204" pitchFamily="34" charset="0"/>
              <a:buChar char="•"/>
            </a:pPr>
            <a:endParaRPr lang="en-US" sz="1500" dirty="0" smtClean="0">
              <a:solidFill>
                <a:schemeClr val="tx2"/>
              </a:solidFill>
              <a:latin typeface="+mj-lt"/>
            </a:endParaRPr>
          </a:p>
          <a:p>
            <a:pPr marL="285750" indent="-285750">
              <a:buFont typeface="Arial" panose="020B0604020202020204" pitchFamily="34" charset="0"/>
              <a:buChar char="•"/>
            </a:pPr>
            <a:r>
              <a:rPr lang="en-US" sz="1500" dirty="0" smtClean="0">
                <a:solidFill>
                  <a:schemeClr val="tx2"/>
                </a:solidFill>
                <a:latin typeface="+mj-lt"/>
              </a:rPr>
              <a:t>FY22 School Budget, requested by School Committee  $50,012,588</a:t>
            </a:r>
          </a:p>
          <a:p>
            <a:pPr marL="285750" indent="-285750">
              <a:buFont typeface="Arial" panose="020B0604020202020204" pitchFamily="34" charset="0"/>
              <a:buChar char="•"/>
            </a:pPr>
            <a:r>
              <a:rPr lang="en-US" sz="1500" dirty="0" smtClean="0">
                <a:solidFill>
                  <a:schemeClr val="tx2"/>
                </a:solidFill>
                <a:latin typeface="+mj-lt"/>
              </a:rPr>
              <a:t>Increase of 3.44% over FY21 budget</a:t>
            </a:r>
          </a:p>
          <a:p>
            <a:pPr marL="285750" indent="-285750">
              <a:buFont typeface="Arial" panose="020B0604020202020204" pitchFamily="34" charset="0"/>
              <a:buChar char="•"/>
            </a:pPr>
            <a:r>
              <a:rPr lang="en-US" sz="1500" dirty="0" smtClean="0">
                <a:solidFill>
                  <a:schemeClr val="tx2"/>
                </a:solidFill>
                <a:latin typeface="+mj-lt"/>
              </a:rPr>
              <a:t>Increase of $9,243 over original FY22 budget request</a:t>
            </a:r>
          </a:p>
          <a:p>
            <a:pPr marL="742950" lvl="1" indent="-285750">
              <a:buFont typeface="Arial" panose="020B0604020202020204" pitchFamily="34" charset="0"/>
              <a:buChar char="•"/>
            </a:pPr>
            <a:r>
              <a:rPr lang="en-US" sz="1500" dirty="0" smtClean="0">
                <a:solidFill>
                  <a:schemeClr val="tx2"/>
                </a:solidFill>
                <a:latin typeface="+mj-lt"/>
              </a:rPr>
              <a:t>Part-time, half year, Director of Security Position</a:t>
            </a:r>
            <a:endParaRPr lang="en-US" sz="1500" dirty="0">
              <a:solidFill>
                <a:schemeClr val="tx2"/>
              </a:solidFill>
              <a:latin typeface="+mj-lt"/>
            </a:endParaRPr>
          </a:p>
        </p:txBody>
      </p:sp>
      <p:sp>
        <p:nvSpPr>
          <p:cNvPr id="18" name="TextBox 17"/>
          <p:cNvSpPr txBox="1"/>
          <p:nvPr/>
        </p:nvSpPr>
        <p:spPr>
          <a:xfrm>
            <a:off x="4740564" y="1065283"/>
            <a:ext cx="3845488" cy="2631490"/>
          </a:xfrm>
          <a:prstGeom prst="rect">
            <a:avLst/>
          </a:prstGeom>
          <a:noFill/>
        </p:spPr>
        <p:txBody>
          <a:bodyPr wrap="square" rtlCol="0">
            <a:spAutoFit/>
          </a:bodyPr>
          <a:lstStyle/>
          <a:p>
            <a:pPr marL="342900" indent="-228600">
              <a:spcBef>
                <a:spcPct val="20000"/>
              </a:spcBef>
              <a:buClr>
                <a:schemeClr val="tx2"/>
              </a:buClr>
              <a:buFont typeface="Arial" pitchFamily="34" charset="0"/>
              <a:buChar char="•"/>
            </a:pPr>
            <a:r>
              <a:rPr lang="en-US" sz="1500" dirty="0">
                <a:solidFill>
                  <a:schemeClr val="tx2"/>
                </a:solidFill>
              </a:rPr>
              <a:t>Sewer Department MWRA Assessment</a:t>
            </a:r>
          </a:p>
          <a:p>
            <a:pPr marL="800100" lvl="1" indent="-228600">
              <a:spcBef>
                <a:spcPct val="20000"/>
              </a:spcBef>
              <a:buClr>
                <a:schemeClr val="tx2"/>
              </a:buClr>
              <a:buFont typeface="Arial" pitchFamily="34" charset="0"/>
              <a:buChar char="•"/>
            </a:pPr>
            <a:r>
              <a:rPr lang="en-US" sz="1500" dirty="0">
                <a:solidFill>
                  <a:schemeClr val="tx2"/>
                </a:solidFill>
              </a:rPr>
              <a:t>Updated </a:t>
            </a:r>
            <a:r>
              <a:rPr lang="en-US" sz="1500" dirty="0" smtClean="0">
                <a:solidFill>
                  <a:schemeClr val="tx2"/>
                </a:solidFill>
              </a:rPr>
              <a:t>FY22 </a:t>
            </a:r>
            <a:r>
              <a:rPr lang="en-US" sz="1500" dirty="0">
                <a:solidFill>
                  <a:schemeClr val="tx2"/>
                </a:solidFill>
              </a:rPr>
              <a:t>Assessment is $3,271,442</a:t>
            </a:r>
          </a:p>
          <a:p>
            <a:pPr marL="800100" lvl="1" indent="-228600">
              <a:spcBef>
                <a:spcPct val="20000"/>
              </a:spcBef>
              <a:buClr>
                <a:schemeClr val="tx2"/>
              </a:buClr>
              <a:buFont typeface="Arial" pitchFamily="34" charset="0"/>
              <a:buChar char="•"/>
            </a:pPr>
            <a:r>
              <a:rPr lang="en-US" sz="1500" dirty="0">
                <a:solidFill>
                  <a:schemeClr val="tx2"/>
                </a:solidFill>
              </a:rPr>
              <a:t>An increase of $150,197 or 4.8% compared to FY21</a:t>
            </a:r>
          </a:p>
          <a:p>
            <a:pPr marL="800100" lvl="1" indent="-228600">
              <a:spcBef>
                <a:spcPct val="20000"/>
              </a:spcBef>
              <a:buClr>
                <a:schemeClr val="tx2"/>
              </a:buClr>
              <a:buFont typeface="Arial" pitchFamily="34" charset="0"/>
              <a:buChar char="•"/>
            </a:pPr>
            <a:r>
              <a:rPr lang="en-US" sz="1500" dirty="0">
                <a:solidFill>
                  <a:schemeClr val="tx2"/>
                </a:solidFill>
              </a:rPr>
              <a:t>$112,840 lower than original FY22 estimated Budget</a:t>
            </a:r>
          </a:p>
          <a:p>
            <a:pPr marL="800100" lvl="1" indent="-228600">
              <a:spcBef>
                <a:spcPct val="20000"/>
              </a:spcBef>
              <a:buClr>
                <a:schemeClr val="tx2"/>
              </a:buClr>
              <a:buFont typeface="Arial" pitchFamily="34" charset="0"/>
              <a:buChar char="•"/>
            </a:pPr>
            <a:r>
              <a:rPr lang="en-US" sz="1500" dirty="0">
                <a:solidFill>
                  <a:schemeClr val="tx2"/>
                </a:solidFill>
              </a:rPr>
              <a:t>Sewer budget revenue will be adjusted in final budget</a:t>
            </a:r>
          </a:p>
          <a:p>
            <a:pPr marL="1257300" lvl="2" indent="-228600">
              <a:spcBef>
                <a:spcPct val="20000"/>
              </a:spcBef>
              <a:buClr>
                <a:schemeClr val="tx2"/>
              </a:buClr>
              <a:buFont typeface="Arial" pitchFamily="34" charset="0"/>
              <a:buChar char="•"/>
            </a:pPr>
            <a:r>
              <a:rPr lang="en-US" sz="1500" dirty="0">
                <a:solidFill>
                  <a:schemeClr val="tx2"/>
                </a:solidFill>
              </a:rPr>
              <a:t>No overall budget impact</a:t>
            </a:r>
          </a:p>
        </p:txBody>
      </p:sp>
      <p:sp>
        <p:nvSpPr>
          <p:cNvPr id="20" name="Rectangle 19"/>
          <p:cNvSpPr/>
          <p:nvPr/>
        </p:nvSpPr>
        <p:spPr>
          <a:xfrm>
            <a:off x="-76200" y="4285501"/>
            <a:ext cx="4572000" cy="1938992"/>
          </a:xfrm>
          <a:prstGeom prst="rect">
            <a:avLst/>
          </a:prstGeom>
        </p:spPr>
        <p:txBody>
          <a:bodyPr>
            <a:spAutoFit/>
          </a:bodyPr>
          <a:lstStyle/>
          <a:p>
            <a:pPr marL="537210" indent="-285750" algn="ctr">
              <a:buClr>
                <a:schemeClr val="tx1"/>
              </a:buClr>
            </a:pPr>
            <a:r>
              <a:rPr lang="en-US" sz="1500" u="sng" dirty="0">
                <a:solidFill>
                  <a:schemeClr val="tx2"/>
                </a:solidFill>
              </a:rPr>
              <a:t>FY22 Health Insurance Budget </a:t>
            </a:r>
            <a:r>
              <a:rPr lang="en-US" sz="1500" u="sng" dirty="0" smtClean="0">
                <a:solidFill>
                  <a:schemeClr val="tx2"/>
                </a:solidFill>
              </a:rPr>
              <a:t>Update</a:t>
            </a:r>
            <a:endParaRPr lang="en-US" sz="1500" u="sng" dirty="0">
              <a:solidFill>
                <a:schemeClr val="tx2"/>
              </a:solidFill>
            </a:endParaRPr>
          </a:p>
          <a:p>
            <a:pPr marL="377190" indent="-285750" algn="ctr">
              <a:buClr>
                <a:schemeClr val="tx2"/>
              </a:buClr>
              <a:buFont typeface="Arial" panose="020B0604020202020204" pitchFamily="34" charset="0"/>
              <a:buChar char="•"/>
            </a:pPr>
            <a:endParaRPr lang="en-US" sz="1500" u="sng" dirty="0" smtClean="0">
              <a:solidFill>
                <a:schemeClr val="tx2"/>
              </a:solidFill>
            </a:endParaRPr>
          </a:p>
          <a:p>
            <a:pPr marL="377190" indent="-285750">
              <a:buClr>
                <a:schemeClr val="tx2"/>
              </a:buClr>
              <a:buFont typeface="Arial" panose="020B0604020202020204" pitchFamily="34" charset="0"/>
              <a:buChar char="•"/>
            </a:pPr>
            <a:r>
              <a:rPr lang="en-US" sz="1500" dirty="0" smtClean="0">
                <a:solidFill>
                  <a:schemeClr val="tx2"/>
                </a:solidFill>
              </a:rPr>
              <a:t>Received </a:t>
            </a:r>
            <a:r>
              <a:rPr lang="en-US" sz="1500" dirty="0">
                <a:solidFill>
                  <a:schemeClr val="tx2"/>
                </a:solidFill>
              </a:rPr>
              <a:t>final rates from GIC on March 4, 2021</a:t>
            </a:r>
          </a:p>
          <a:p>
            <a:pPr marL="742950" lvl="1" indent="-285750">
              <a:buClr>
                <a:schemeClr val="tx2"/>
              </a:buClr>
              <a:buFont typeface="Arial" panose="020B0604020202020204" pitchFamily="34" charset="0"/>
              <a:buChar char="•"/>
            </a:pPr>
            <a:r>
              <a:rPr lang="en-US" sz="1500" dirty="0" smtClean="0">
                <a:solidFill>
                  <a:schemeClr val="tx2"/>
                </a:solidFill>
              </a:rPr>
              <a:t>Average </a:t>
            </a:r>
            <a:r>
              <a:rPr lang="en-US" sz="1500" dirty="0">
                <a:solidFill>
                  <a:schemeClr val="tx2"/>
                </a:solidFill>
              </a:rPr>
              <a:t>rate increase is </a:t>
            </a:r>
            <a:r>
              <a:rPr lang="en-US" sz="1500" dirty="0" smtClean="0">
                <a:solidFill>
                  <a:schemeClr val="tx2"/>
                </a:solidFill>
              </a:rPr>
              <a:t>5.2%</a:t>
            </a:r>
          </a:p>
          <a:p>
            <a:pPr marL="1200150" lvl="2" indent="-285750">
              <a:buClr>
                <a:schemeClr val="tx2"/>
              </a:buClr>
              <a:buFont typeface="Arial" panose="020B0604020202020204" pitchFamily="34" charset="0"/>
              <a:buChar char="•"/>
            </a:pPr>
            <a:r>
              <a:rPr lang="en-US" sz="1500" dirty="0" smtClean="0">
                <a:solidFill>
                  <a:schemeClr val="tx2"/>
                </a:solidFill>
              </a:rPr>
              <a:t>Active employee range is 3.2%-12.1%</a:t>
            </a:r>
          </a:p>
          <a:p>
            <a:pPr marL="1200150" lvl="2" indent="-285750">
              <a:buClr>
                <a:schemeClr val="tx2"/>
              </a:buClr>
              <a:buFont typeface="Arial" panose="020B0604020202020204" pitchFamily="34" charset="0"/>
              <a:buChar char="•"/>
            </a:pPr>
            <a:r>
              <a:rPr lang="en-US" sz="1500" dirty="0">
                <a:solidFill>
                  <a:schemeClr val="tx2"/>
                </a:solidFill>
              </a:rPr>
              <a:t>Most subscribed plan is 4.8%</a:t>
            </a:r>
          </a:p>
          <a:p>
            <a:pPr marL="1200150" lvl="2" indent="-285750">
              <a:buClr>
                <a:schemeClr val="tx2"/>
              </a:buClr>
              <a:buFont typeface="Arial" panose="020B0604020202020204" pitchFamily="34" charset="0"/>
              <a:buChar char="•"/>
            </a:pPr>
            <a:r>
              <a:rPr lang="en-US" sz="1500" dirty="0" smtClean="0">
                <a:solidFill>
                  <a:schemeClr val="tx2"/>
                </a:solidFill>
              </a:rPr>
              <a:t>Retiree plans 2.3%</a:t>
            </a:r>
            <a:r>
              <a:rPr lang="en-US" sz="1500" dirty="0">
                <a:solidFill>
                  <a:schemeClr val="tx2"/>
                </a:solidFill>
              </a:rPr>
              <a:t>	</a:t>
            </a:r>
          </a:p>
          <a:p>
            <a:pPr marL="377190" indent="-285750">
              <a:buClr>
                <a:schemeClr val="tx2"/>
              </a:buClr>
              <a:buFont typeface="Arial" panose="020B0604020202020204" pitchFamily="34" charset="0"/>
              <a:buChar char="•"/>
            </a:pPr>
            <a:r>
              <a:rPr lang="en-US" sz="1500" dirty="0" smtClean="0">
                <a:solidFill>
                  <a:schemeClr val="tx2"/>
                </a:solidFill>
              </a:rPr>
              <a:t>No budget adjustment </a:t>
            </a:r>
            <a:r>
              <a:rPr lang="en-US" sz="1500" dirty="0">
                <a:solidFill>
                  <a:schemeClr val="tx2"/>
                </a:solidFill>
              </a:rPr>
              <a:t>necessary</a:t>
            </a:r>
          </a:p>
        </p:txBody>
      </p:sp>
      <p:sp>
        <p:nvSpPr>
          <p:cNvPr id="21" name="TextBox 20"/>
          <p:cNvSpPr txBox="1"/>
          <p:nvPr/>
        </p:nvSpPr>
        <p:spPr>
          <a:xfrm>
            <a:off x="-70308" y="567820"/>
            <a:ext cx="8001000" cy="338554"/>
          </a:xfrm>
          <a:prstGeom prst="rect">
            <a:avLst/>
          </a:prstGeom>
          <a:noFill/>
        </p:spPr>
        <p:txBody>
          <a:bodyPr wrap="square" rtlCol="0">
            <a:spAutoFit/>
          </a:bodyPr>
          <a:lstStyle/>
          <a:p>
            <a:pPr algn="ctr"/>
            <a:r>
              <a:rPr lang="en-US" sz="1600" u="sng" dirty="0" smtClean="0">
                <a:solidFill>
                  <a:schemeClr val="tx2"/>
                </a:solidFill>
              </a:rPr>
              <a:t>Assessments</a:t>
            </a:r>
            <a:endParaRPr lang="en-US" sz="1600" u="sng" dirty="0">
              <a:solidFill>
                <a:schemeClr val="tx2"/>
              </a:solidFill>
            </a:endParaRPr>
          </a:p>
        </p:txBody>
      </p:sp>
    </p:spTree>
    <p:extLst>
      <p:ext uri="{BB962C8B-B14F-4D97-AF65-F5344CB8AC3E}">
        <p14:creationId xmlns:p14="http://schemas.microsoft.com/office/powerpoint/2010/main" val="14259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18"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64824"/>
            <a:ext cx="7620000" cy="6397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2400" dirty="0" smtClean="0"/>
              <a:t>FY22 Budget Next Steps </a:t>
            </a:r>
            <a:endParaRPr lang="en-US" sz="2400" dirty="0"/>
          </a:p>
        </p:txBody>
      </p:sp>
      <p:cxnSp>
        <p:nvCxnSpPr>
          <p:cNvPr id="6" name="Straight Connector 5"/>
          <p:cNvCxnSpPr/>
          <p:nvPr/>
        </p:nvCxnSpPr>
        <p:spPr>
          <a:xfrm>
            <a:off x="381000" y="533400"/>
            <a:ext cx="2667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143933" y="653225"/>
            <a:ext cx="7940040" cy="5896652"/>
          </a:xfrm>
        </p:spPr>
        <p:txBody>
          <a:bodyPr>
            <a:noAutofit/>
          </a:bodyPr>
          <a:lstStyle/>
          <a:p>
            <a:pPr>
              <a:buClr>
                <a:schemeClr val="tx1"/>
              </a:buClr>
            </a:pPr>
            <a:endParaRPr lang="en-US" sz="1800" dirty="0" smtClean="0">
              <a:solidFill>
                <a:schemeClr val="tx2"/>
              </a:solidFill>
            </a:endParaRPr>
          </a:p>
          <a:p>
            <a:pPr>
              <a:buClr>
                <a:schemeClr val="tx1"/>
              </a:buClr>
            </a:pPr>
            <a:r>
              <a:rPr lang="en-US" sz="1800" dirty="0" smtClean="0">
                <a:solidFill>
                  <a:schemeClr val="tx2"/>
                </a:solidFill>
              </a:rPr>
              <a:t>Select Board Action </a:t>
            </a:r>
          </a:p>
          <a:p>
            <a:pPr lvl="1">
              <a:buClr>
                <a:schemeClr val="tx1"/>
              </a:buClr>
            </a:pPr>
            <a:r>
              <a:rPr lang="en-US" sz="1800" dirty="0" smtClean="0">
                <a:solidFill>
                  <a:schemeClr val="tx2"/>
                </a:solidFill>
              </a:rPr>
              <a:t>Finalize Articles 1 and 2</a:t>
            </a:r>
          </a:p>
          <a:p>
            <a:pPr lvl="1">
              <a:buClr>
                <a:schemeClr val="tx1"/>
              </a:buClr>
            </a:pPr>
            <a:r>
              <a:rPr lang="en-US" sz="1800" dirty="0" smtClean="0">
                <a:solidFill>
                  <a:schemeClr val="tx2"/>
                </a:solidFill>
              </a:rPr>
              <a:t>FY22 Operating budget approved by the Select Board</a:t>
            </a:r>
          </a:p>
          <a:p>
            <a:pPr lvl="1">
              <a:buClr>
                <a:schemeClr val="tx1"/>
              </a:buClr>
            </a:pPr>
            <a:r>
              <a:rPr lang="en-US" sz="1800" dirty="0">
                <a:solidFill>
                  <a:schemeClr val="tx2"/>
                </a:solidFill>
              </a:rPr>
              <a:t>FY22 </a:t>
            </a:r>
            <a:r>
              <a:rPr lang="en-US" sz="1800" dirty="0" smtClean="0">
                <a:solidFill>
                  <a:schemeClr val="tx2"/>
                </a:solidFill>
              </a:rPr>
              <a:t>Capital budget and other articles approved by the Select Board</a:t>
            </a:r>
            <a:endParaRPr lang="en-US" dirty="0" smtClean="0">
              <a:solidFill>
                <a:schemeClr val="tx2"/>
              </a:solidFill>
            </a:endParaRPr>
          </a:p>
          <a:p>
            <a:pPr lvl="2">
              <a:buClr>
                <a:schemeClr val="tx1"/>
              </a:buClr>
            </a:pPr>
            <a:endParaRPr lang="en-US" dirty="0">
              <a:solidFill>
                <a:schemeClr val="tx2"/>
              </a:solidFill>
            </a:endParaRPr>
          </a:p>
          <a:p>
            <a:pPr>
              <a:buClr>
                <a:schemeClr val="tx1"/>
              </a:buClr>
            </a:pPr>
            <a:r>
              <a:rPr lang="en-US" sz="1800" dirty="0" smtClean="0">
                <a:solidFill>
                  <a:schemeClr val="tx2"/>
                </a:solidFill>
              </a:rPr>
              <a:t>Final Budget articles will then be submitted to Finance and Warrant commission</a:t>
            </a:r>
          </a:p>
          <a:p>
            <a:pPr lvl="1">
              <a:buClr>
                <a:schemeClr val="tx1"/>
              </a:buClr>
            </a:pPr>
            <a:endParaRPr lang="en-US" sz="1800" dirty="0">
              <a:solidFill>
                <a:schemeClr val="tx2"/>
              </a:solidFill>
            </a:endParaRPr>
          </a:p>
          <a:p>
            <a:pPr>
              <a:buClr>
                <a:schemeClr val="tx1"/>
              </a:buClr>
            </a:pPr>
            <a:r>
              <a:rPr lang="en-US" sz="1800" dirty="0" smtClean="0">
                <a:solidFill>
                  <a:schemeClr val="tx2"/>
                </a:solidFill>
              </a:rPr>
              <a:t>Finance and Warrant Commission Hearing – March 29, 2021</a:t>
            </a:r>
          </a:p>
          <a:p>
            <a:pPr lvl="1">
              <a:buClr>
                <a:schemeClr val="tx1"/>
              </a:buClr>
            </a:pPr>
            <a:r>
              <a:rPr lang="en-US" sz="1800" dirty="0" smtClean="0">
                <a:solidFill>
                  <a:schemeClr val="tx2"/>
                </a:solidFill>
              </a:rPr>
              <a:t>Town Meeting financial articles reviewed and voted</a:t>
            </a:r>
          </a:p>
          <a:p>
            <a:pPr lvl="1">
              <a:buClr>
                <a:schemeClr val="tx1"/>
              </a:buClr>
            </a:pPr>
            <a:endParaRPr lang="en-US" sz="1600" dirty="0">
              <a:solidFill>
                <a:schemeClr val="tx2"/>
              </a:solidFill>
            </a:endParaRPr>
          </a:p>
          <a:p>
            <a:pPr lvl="1">
              <a:buClr>
                <a:schemeClr val="tx1"/>
              </a:buClr>
            </a:pPr>
            <a:endParaRPr lang="en-US" sz="1600" dirty="0" smtClean="0">
              <a:solidFill>
                <a:schemeClr val="tx2"/>
              </a:solidFill>
            </a:endParaRPr>
          </a:p>
          <a:p>
            <a:pPr>
              <a:buClr>
                <a:schemeClr val="tx1"/>
              </a:buClr>
            </a:pPr>
            <a:r>
              <a:rPr lang="en-US" sz="1800" dirty="0" smtClean="0">
                <a:solidFill>
                  <a:schemeClr val="tx2"/>
                </a:solidFill>
              </a:rPr>
              <a:t>Town Meeting Book prepared for mailing to residents</a:t>
            </a:r>
          </a:p>
          <a:p>
            <a:pPr lvl="1">
              <a:buClr>
                <a:schemeClr val="tx1"/>
              </a:buClr>
            </a:pPr>
            <a:endParaRPr lang="en-US" sz="1800" dirty="0" smtClean="0">
              <a:solidFill>
                <a:schemeClr val="tx2"/>
              </a:solidFill>
            </a:endParaRPr>
          </a:p>
        </p:txBody>
      </p:sp>
      <p:sp>
        <p:nvSpPr>
          <p:cNvPr id="3" name="Slide Number Placeholder 2"/>
          <p:cNvSpPr>
            <a:spLocks noGrp="1"/>
          </p:cNvSpPr>
          <p:nvPr>
            <p:ph type="sldNum" sz="quarter" idx="12"/>
          </p:nvPr>
        </p:nvSpPr>
        <p:spPr/>
        <p:txBody>
          <a:bodyPr/>
          <a:lstStyle/>
          <a:p>
            <a:fld id="{CF7A2BDD-D331-44F0-96AA-4FB4ED497064}" type="slidenum">
              <a:rPr lang="en-US" smtClean="0"/>
              <a:pPr/>
              <a:t>5</a:t>
            </a:fld>
            <a:endParaRPr lang="en-US" dirty="0"/>
          </a:p>
        </p:txBody>
      </p:sp>
    </p:spTree>
    <p:extLst>
      <p:ext uri="{BB962C8B-B14F-4D97-AF65-F5344CB8AC3E}">
        <p14:creationId xmlns:p14="http://schemas.microsoft.com/office/powerpoint/2010/main" val="3746977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lbucari\AppData\Local\Microsoft\Windows\Temporary Internet Files\Content.Outlook\V2JMNYPT\WestwoodSeal_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752600"/>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CF7A2BDD-D331-44F0-96AA-4FB4ED497064}" type="slidenum">
              <a:rPr lang="en-US" smtClean="0"/>
              <a:pPr/>
              <a:t>6</a:t>
            </a:fld>
            <a:endParaRPr lang="en-US" dirty="0"/>
          </a:p>
        </p:txBody>
      </p:sp>
    </p:spTree>
    <p:extLst>
      <p:ext uri="{BB962C8B-B14F-4D97-AF65-F5344CB8AC3E}">
        <p14:creationId xmlns:p14="http://schemas.microsoft.com/office/powerpoint/2010/main" val="148154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lbucari\AppData\Local\Microsoft\Windows\Temporary Internet Files\Content.Outlook\V2JMNYPT\WestwoodSeal_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167640"/>
            <a:ext cx="2057400" cy="2057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txBox="1">
            <a:spLocks noGrp="1"/>
          </p:cNvSpPr>
          <p:nvPr>
            <p:ph type="ctrTitle"/>
          </p:nvPr>
        </p:nvSpPr>
        <p:spPr>
          <a:xfrm>
            <a:off x="609600" y="2362200"/>
            <a:ext cx="7543800" cy="259397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3600" dirty="0" smtClean="0"/>
              <a:t/>
            </a:r>
            <a:br>
              <a:rPr lang="en-US" sz="3600" dirty="0" smtClean="0"/>
            </a:br>
            <a:r>
              <a:rPr lang="en-US" sz="3600" dirty="0" smtClean="0"/>
              <a:t>Final Annual Town Meeting 2021 </a:t>
            </a:r>
            <a:br>
              <a:rPr lang="en-US" sz="3600" dirty="0" smtClean="0"/>
            </a:br>
            <a:r>
              <a:rPr lang="en-US" sz="3600" dirty="0" smtClean="0"/>
              <a:t>Financial Warrant Articles </a:t>
            </a:r>
            <a:endParaRPr lang="en-US" sz="3600" dirty="0"/>
          </a:p>
        </p:txBody>
      </p:sp>
      <p:sp>
        <p:nvSpPr>
          <p:cNvPr id="4" name="Slide Number Placeholder 2"/>
          <p:cNvSpPr>
            <a:spLocks noGrp="1"/>
          </p:cNvSpPr>
          <p:nvPr>
            <p:ph type="sldNum" sz="quarter" idx="12"/>
          </p:nvPr>
        </p:nvSpPr>
        <p:spPr>
          <a:xfrm>
            <a:off x="8531788" y="5648960"/>
            <a:ext cx="548640" cy="396240"/>
          </a:xfrm>
        </p:spPr>
        <p:txBody>
          <a:bodyPr/>
          <a:lstStyle/>
          <a:p>
            <a:r>
              <a:rPr lang="en-US" dirty="0" smtClean="0"/>
              <a:t>7</a:t>
            </a:r>
            <a:endParaRPr lang="en-US" dirty="0"/>
          </a:p>
        </p:txBody>
      </p:sp>
    </p:spTree>
    <p:extLst>
      <p:ext uri="{BB962C8B-B14F-4D97-AF65-F5344CB8AC3E}">
        <p14:creationId xmlns:p14="http://schemas.microsoft.com/office/powerpoint/2010/main" val="3712160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488" y="433324"/>
            <a:ext cx="8153400" cy="656333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
                <a:srgbClr val="2F5897"/>
              </a:buClr>
              <a:buSzTx/>
              <a:buFontTx/>
              <a:buNone/>
              <a:tabLst/>
              <a:defRPr/>
            </a:pPr>
            <a:r>
              <a:rPr kumimoji="0" lang="en-US" sz="1600" b="0" i="0" u="none" strike="noStrike" kern="1200" cap="none" spc="0" normalizeH="0" baseline="0" noProof="0" dirty="0" smtClean="0">
                <a:ln>
                  <a:noFill/>
                </a:ln>
                <a:solidFill>
                  <a:srgbClr val="2F5897"/>
                </a:solidFill>
                <a:effectLst/>
                <a:uLnTx/>
                <a:uFillTx/>
                <a:latin typeface="Calibri"/>
                <a:ea typeface="+mn-ea"/>
                <a:cs typeface="+mn-cs"/>
              </a:rPr>
              <a:t>FY22 Proposed Budget is a comprehensive plan that provides for:</a:t>
            </a:r>
            <a:endParaRPr kumimoji="0" lang="en-US" sz="1600" b="0" i="0" u="none" strike="noStrike" kern="1200" cap="none" spc="0" normalizeH="0" baseline="0" noProof="0" dirty="0">
              <a:ln>
                <a:noFill/>
              </a:ln>
              <a:solidFill>
                <a:srgbClr val="2F5897"/>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
                <a:srgbClr val="2F5897"/>
              </a:buClr>
              <a:buSzTx/>
              <a:buFontTx/>
              <a:buNone/>
              <a:tabLst/>
              <a:defRPr/>
            </a:pPr>
            <a:endParaRPr kumimoji="0" lang="en-US" sz="1450" b="0" i="0" u="none" strike="noStrike" kern="1200" cap="none" spc="0" normalizeH="0" baseline="0" noProof="0" dirty="0" smtClean="0">
              <a:ln>
                <a:noFill/>
              </a:ln>
              <a:solidFill>
                <a:srgbClr val="2F5897"/>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Maintain high quality of services provided by Town and School</a:t>
            </a:r>
          </a:p>
          <a:p>
            <a:pPr marL="742950" marR="0" lvl="2" indent="-285750" algn="l" defTabSz="914400" rtl="0" eaLnBrk="1" fontAlgn="auto" latinLnBrk="0" hangingPunct="1">
              <a:lnSpc>
                <a:spcPct val="100000"/>
              </a:lnSpc>
              <a:spcBef>
                <a:spcPts val="0"/>
              </a:spcBef>
              <a:spcAft>
                <a:spcPts val="0"/>
              </a:spcAft>
              <a:buClr>
                <a:srgbClr val="2F5897"/>
              </a:buClr>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Continued </a:t>
            </a:r>
            <a:r>
              <a:rPr kumimoji="0" lang="en-US" sz="1300" b="0" i="0" u="none" strike="noStrike" kern="1200" cap="none" spc="0" normalizeH="0" baseline="0" noProof="0" dirty="0">
                <a:ln>
                  <a:noFill/>
                </a:ln>
                <a:solidFill>
                  <a:srgbClr val="2F5897"/>
                </a:solidFill>
                <a:effectLst/>
                <a:uLnTx/>
                <a:uFillTx/>
                <a:latin typeface="Calibri"/>
                <a:ea typeface="+mn-ea"/>
                <a:cs typeface="+mn-cs"/>
              </a:rPr>
              <a:t>stable and sustainable operating budget growth</a:t>
            </a: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a:t>
            </a:r>
          </a:p>
          <a:p>
            <a:pPr marL="1200150" marR="0" lvl="3" indent="-285750" algn="l" defTabSz="914400" rtl="0" eaLnBrk="1" fontAlgn="auto" latinLnBrk="0" hangingPunct="1">
              <a:lnSpc>
                <a:spcPct val="100000"/>
              </a:lnSpc>
              <a:spcBef>
                <a:spcPts val="0"/>
              </a:spcBef>
              <a:spcAft>
                <a:spcPts val="0"/>
              </a:spcAft>
              <a:buClr>
                <a:srgbClr val="2F5897"/>
              </a:buClr>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School Budget 3.44%</a:t>
            </a:r>
          </a:p>
          <a:p>
            <a:pPr marL="1200150" marR="0" lvl="3" indent="-285750" algn="l" defTabSz="914400" rtl="0" eaLnBrk="1" fontAlgn="auto" latinLnBrk="0" hangingPunct="1">
              <a:lnSpc>
                <a:spcPct val="100000"/>
              </a:lnSpc>
              <a:spcBef>
                <a:spcPts val="0"/>
              </a:spcBef>
              <a:spcAft>
                <a:spcPts val="0"/>
              </a:spcAft>
              <a:buClr>
                <a:srgbClr val="2F5897"/>
              </a:buClr>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Municipal Budget 3.17%</a:t>
            </a:r>
          </a:p>
          <a:p>
            <a:pPr marL="285750" marR="0" lvl="0" indent="-285750" algn="l" defTabSz="914400" rtl="0" eaLnBrk="1" fontAlgn="auto" latinLnBrk="0" hangingPunct="1">
              <a:lnSpc>
                <a:spcPct val="100000"/>
              </a:lnSpc>
              <a:spcBef>
                <a:spcPts val="0"/>
              </a:spcBef>
              <a:spcAft>
                <a:spcPts val="0"/>
              </a:spcAft>
              <a:buClr>
                <a:srgbClr val="2F5897"/>
              </a:buClr>
              <a:buSzTx/>
              <a:buFont typeface="Wingdings" panose="05000000000000000000" pitchFamily="2" charset="2"/>
              <a:buChar char="ü"/>
              <a:tabLst/>
              <a:defRPr/>
            </a:pPr>
            <a:endParaRPr kumimoji="0" lang="en-US" sz="1300" b="0" i="0" u="none" strike="noStrike" kern="1200" cap="none" spc="0" normalizeH="0" baseline="0" noProof="0" dirty="0" smtClean="0">
              <a:ln>
                <a:noFill/>
              </a:ln>
              <a:solidFill>
                <a:srgbClr val="2F5897"/>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Base Capital </a:t>
            </a:r>
            <a:r>
              <a:rPr kumimoji="0" lang="en-US" sz="1300" b="0" i="0" u="none" strike="noStrike" kern="1200" cap="none" spc="0" normalizeH="0" baseline="0" noProof="0" dirty="0">
                <a:ln>
                  <a:noFill/>
                </a:ln>
                <a:solidFill>
                  <a:srgbClr val="2F5897"/>
                </a:solidFill>
                <a:effectLst/>
                <a:uLnTx/>
                <a:uFillTx/>
                <a:latin typeface="Calibri"/>
                <a:ea typeface="+mn-ea"/>
                <a:cs typeface="+mn-cs"/>
              </a:rPr>
              <a:t>Budget</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School </a:t>
            </a:r>
            <a:r>
              <a:rPr kumimoji="0" lang="en-US" sz="1300" b="0" i="0" u="none" strike="noStrike" kern="1200" cap="none" spc="0" normalizeH="0" baseline="0" noProof="0" dirty="0">
                <a:ln>
                  <a:noFill/>
                </a:ln>
                <a:solidFill>
                  <a:srgbClr val="2F5897"/>
                </a:solidFill>
                <a:effectLst/>
                <a:uLnTx/>
                <a:uFillTx/>
                <a:latin typeface="Calibri"/>
                <a:ea typeface="+mn-ea"/>
                <a:cs typeface="+mn-cs"/>
              </a:rPr>
              <a:t>Capital - </a:t>
            </a: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$1,017,000 Funded with Free Cash</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Municipal </a:t>
            </a:r>
            <a:r>
              <a:rPr kumimoji="0" lang="en-US" sz="1300" b="0" i="0" u="none" strike="noStrike" kern="1200" cap="none" spc="0" normalizeH="0" baseline="0" noProof="0" dirty="0">
                <a:ln>
                  <a:noFill/>
                </a:ln>
                <a:solidFill>
                  <a:srgbClr val="2F5897"/>
                </a:solidFill>
                <a:effectLst/>
                <a:uLnTx/>
                <a:uFillTx/>
                <a:latin typeface="Calibri"/>
                <a:ea typeface="+mn-ea"/>
                <a:cs typeface="+mn-cs"/>
              </a:rPr>
              <a:t>Capital - </a:t>
            </a: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$1,304,650 </a:t>
            </a:r>
            <a:r>
              <a:rPr kumimoji="0" lang="en-US" sz="1300" b="0" i="0" u="none" strike="noStrike" kern="1200" cap="none" spc="0" normalizeH="0" baseline="0" noProof="0" dirty="0">
                <a:ln>
                  <a:noFill/>
                </a:ln>
                <a:solidFill>
                  <a:srgbClr val="2F5897"/>
                </a:solidFill>
                <a:effectLst/>
                <a:uLnTx/>
                <a:uFillTx/>
                <a:latin typeface="Calibri"/>
                <a:ea typeface="+mn-ea"/>
                <a:cs typeface="+mn-cs"/>
              </a:rPr>
              <a:t>Funded with Free Cash</a:t>
            </a:r>
            <a:endParaRPr kumimoji="0" lang="en-US" sz="1300" b="0" i="0" u="none" strike="noStrike" kern="1200" cap="none" spc="0" normalizeH="0" baseline="0" noProof="0" dirty="0" smtClean="0">
              <a:ln>
                <a:noFill/>
              </a:ln>
              <a:solidFill>
                <a:srgbClr val="2F5897"/>
              </a:solidFill>
              <a:effectLst/>
              <a:uLnTx/>
              <a:uFillTx/>
              <a:latin typeface="Calibri"/>
              <a:ea typeface="+mn-ea"/>
              <a:cs typeface="+mn-cs"/>
            </a:endParaRP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Sewer Capital - $70,000 Fund with Sewer Retained</a:t>
            </a:r>
            <a:r>
              <a:rPr kumimoji="0" lang="en-US" sz="1300" b="0" i="0" u="none" strike="noStrike" kern="1200" cap="none" spc="0" normalizeH="0" noProof="0" dirty="0" smtClean="0">
                <a:ln>
                  <a:noFill/>
                </a:ln>
                <a:solidFill>
                  <a:srgbClr val="2F5897"/>
                </a:solidFill>
                <a:effectLst/>
                <a:uLnTx/>
                <a:uFillTx/>
                <a:latin typeface="Calibri"/>
                <a:ea typeface="+mn-ea"/>
                <a:cs typeface="+mn-cs"/>
              </a:rPr>
              <a:t> Earnings</a:t>
            </a:r>
            <a:endParaRPr kumimoji="0" lang="en-US" sz="1300" b="0" i="0" u="none" strike="noStrike" kern="1200" cap="none" spc="0" normalizeH="0" baseline="0" noProof="0" dirty="0" smtClean="0">
              <a:ln>
                <a:noFill/>
              </a:ln>
              <a:solidFill>
                <a:srgbClr val="2F5897"/>
              </a:solidFill>
              <a:effectLst/>
              <a:uLnTx/>
              <a:uFillTx/>
              <a:latin typeface="Calibri"/>
              <a:ea typeface="+mn-ea"/>
              <a:cs typeface="+mn-cs"/>
            </a:endParaRP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Ambulance - $435,000 (includes new ambulance)</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Additional </a:t>
            </a:r>
            <a:r>
              <a:rPr kumimoji="0" lang="en-US" sz="1300" b="0" i="0" u="none" strike="noStrike" kern="1200" cap="none" spc="0" normalizeH="0" baseline="0" noProof="0" dirty="0">
                <a:ln>
                  <a:noFill/>
                </a:ln>
                <a:solidFill>
                  <a:srgbClr val="2F5897"/>
                </a:solidFill>
                <a:effectLst/>
                <a:uLnTx/>
                <a:uFillTx/>
                <a:latin typeface="Calibri"/>
                <a:ea typeface="+mn-ea"/>
                <a:cs typeface="+mn-cs"/>
              </a:rPr>
              <a:t>Capital Budget </a:t>
            </a: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 Funded with Meals/Hotels Tax</a:t>
            </a: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Appropriation </a:t>
            </a:r>
            <a:r>
              <a:rPr kumimoji="0" lang="en-US" sz="1300" b="0" i="0" u="none" strike="noStrike" kern="1200" cap="none" spc="0" normalizeH="0" baseline="0" noProof="0" dirty="0">
                <a:ln>
                  <a:noFill/>
                </a:ln>
                <a:solidFill>
                  <a:srgbClr val="2F5897"/>
                </a:solidFill>
                <a:effectLst/>
                <a:uLnTx/>
                <a:uFillTx/>
                <a:latin typeface="Calibri"/>
                <a:ea typeface="+mn-ea"/>
                <a:cs typeface="+mn-cs"/>
              </a:rPr>
              <a:t>for additional capital as done in prior year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Town and School Projects - $1,060,000</a:t>
            </a: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Turf Field (HS Multipurpose field) Replacement $750,000</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Pool – Deck Resurfacing  $200,000</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Pool – Drainage &amp; Refurbishment  $110,000</a:t>
            </a: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srgbClr val="2F5897"/>
                </a:solidFill>
                <a:effectLst/>
                <a:uLnTx/>
                <a:uFillTx/>
                <a:latin typeface="Calibri"/>
                <a:ea typeface="+mn-ea"/>
                <a:cs typeface="+mn-cs"/>
              </a:rPr>
              <a:t>Liabilities/Reserves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2F5897"/>
                </a:solidFill>
                <a:effectLst/>
                <a:uLnTx/>
                <a:uFillTx/>
                <a:latin typeface="Calibri"/>
                <a:ea typeface="+mn-ea"/>
                <a:cs typeface="+mn-cs"/>
              </a:rPr>
              <a:t>$125K transfer from Free Cash to Stabilization Fund – keeps on target with financial policy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a:ln>
                  <a:noFill/>
                </a:ln>
                <a:solidFill>
                  <a:srgbClr val="2F5897"/>
                </a:solidFill>
                <a:effectLst/>
                <a:uLnTx/>
                <a:uFillTx/>
                <a:latin typeface="Calibri"/>
                <a:ea typeface="+mn-ea"/>
                <a:cs typeface="+mn-cs"/>
              </a:rPr>
              <a:t>$</a:t>
            </a: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1.490M </a:t>
            </a:r>
            <a:r>
              <a:rPr kumimoji="0" lang="en-US" sz="1300" b="0" i="0" u="none" strike="noStrike" kern="1200" cap="none" spc="0" normalizeH="0" baseline="0" noProof="0" dirty="0">
                <a:ln>
                  <a:noFill/>
                </a:ln>
                <a:solidFill>
                  <a:srgbClr val="2F5897"/>
                </a:solidFill>
                <a:effectLst/>
                <a:uLnTx/>
                <a:uFillTx/>
                <a:latin typeface="Calibri"/>
                <a:ea typeface="+mn-ea"/>
                <a:cs typeface="+mn-cs"/>
              </a:rPr>
              <a:t>contributed to OPEB trust fund – keeps on target with required </a:t>
            </a: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funding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1300" b="0" i="0" u="none" strike="noStrike" kern="1200" cap="none" spc="0" normalizeH="0" baseline="0" noProof="0" dirty="0">
                <a:ln>
                  <a:noFill/>
                </a:ln>
                <a:solidFill>
                  <a:srgbClr val="2F5897"/>
                </a:solidFill>
                <a:effectLst/>
                <a:uLnTx/>
                <a:uFillTx/>
                <a:latin typeface="Calibri"/>
                <a:ea typeface="+mn-ea"/>
                <a:cs typeface="+mn-cs"/>
              </a:rPr>
              <a:t>Borrowing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School Hanlon School “Bridge” request – approx. $</a:t>
            </a: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1.46M</a:t>
            </a:r>
            <a:endParaRPr kumimoji="0" lang="en-US" sz="1300" b="0" i="0" u="none" strike="noStrike" kern="1200" cap="none" spc="0" normalizeH="0" baseline="0" noProof="0" dirty="0" smtClean="0">
              <a:ln>
                <a:noFill/>
              </a:ln>
              <a:solidFill>
                <a:srgbClr val="2F5897"/>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Equipment Borrowing $650K</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DPW Roadside Sweeper $250,000</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Fire Department Swap Body Truck  $400,000</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rgbClr val="2F5897"/>
                </a:solidFill>
                <a:effectLst/>
                <a:uLnTx/>
                <a:uFillTx/>
                <a:latin typeface="Calibri"/>
                <a:ea typeface="+mn-ea"/>
                <a:cs typeface="+mn-cs"/>
              </a:rPr>
              <a:t>Sewer Project $500K, MWRA program 75% grant/0% interest loan</a:t>
            </a: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300" b="0" i="0" u="none" strike="noStrike" kern="1200" cap="none" spc="0" normalizeH="0" baseline="0" noProof="0" dirty="0">
              <a:ln>
                <a:noFill/>
              </a:ln>
              <a:solidFill>
                <a:srgbClr val="2F5897"/>
              </a:solidFill>
              <a:effectLst/>
              <a:uLnTx/>
              <a:uFillTx/>
              <a:latin typeface="Calibri"/>
              <a:ea typeface="+mn-ea"/>
              <a:cs typeface="+mn-cs"/>
            </a:endParaRPr>
          </a:p>
        </p:txBody>
      </p:sp>
      <p:sp>
        <p:nvSpPr>
          <p:cNvPr id="7" name="Rectangle 6"/>
          <p:cNvSpPr/>
          <p:nvPr/>
        </p:nvSpPr>
        <p:spPr>
          <a:xfrm>
            <a:off x="-304800" y="-63558"/>
            <a:ext cx="7603067" cy="492443"/>
          </a:xfrm>
          <a:prstGeom prst="rect">
            <a:avLst/>
          </a:prstGeom>
        </p:spPr>
        <p:txBody>
          <a:bodyPr wrap="square">
            <a:spAutoFit/>
          </a:bodyPr>
          <a:lstStyle/>
          <a:p>
            <a:pPr marL="365760" marR="0" lvl="1" indent="0" algn="l" defTabSz="914400" rtl="0" eaLnBrk="1" fontAlgn="auto" latinLnBrk="0" hangingPunct="1">
              <a:lnSpc>
                <a:spcPct val="100000"/>
              </a:lnSpc>
              <a:spcBef>
                <a:spcPts val="0"/>
              </a:spcBef>
              <a:spcAft>
                <a:spcPts val="0"/>
              </a:spcAft>
              <a:buClrTx/>
              <a:buSzTx/>
              <a:buFont typeface="Palatino Linotype" pitchFamily="18" charset="0"/>
              <a:buNone/>
              <a:tabLst/>
              <a:defRPr/>
            </a:pPr>
            <a:r>
              <a:rPr kumimoji="0" lang="en-US" sz="2600" b="0" i="0" u="none" strike="noStrike" kern="0" cap="none" spc="0" normalizeH="0" baseline="0" noProof="0" dirty="0" smtClean="0">
                <a:ln>
                  <a:noFill/>
                </a:ln>
                <a:solidFill>
                  <a:srgbClr val="2F5897"/>
                </a:solidFill>
                <a:effectLst/>
                <a:uLnTx/>
                <a:uFillTx/>
                <a:latin typeface="Calibri"/>
                <a:ea typeface="+mn-ea"/>
                <a:cs typeface="+mn-cs"/>
              </a:rPr>
              <a:t>FY22 Overall Proposed Budget </a:t>
            </a:r>
            <a:r>
              <a:rPr kumimoji="0" lang="en-US" sz="2600" b="0" i="0" u="none" strike="noStrike" kern="0" cap="none" spc="0" normalizeH="0" baseline="0" noProof="0" dirty="0">
                <a:ln>
                  <a:noFill/>
                </a:ln>
                <a:solidFill>
                  <a:srgbClr val="2F5897"/>
                </a:solidFill>
                <a:effectLst/>
                <a:uLnTx/>
                <a:uFillTx/>
                <a:latin typeface="Calibri"/>
                <a:ea typeface="+mn-ea"/>
                <a:cs typeface="+mn-cs"/>
              </a:rPr>
              <a:t>Summary</a:t>
            </a:r>
          </a:p>
        </p:txBody>
      </p:sp>
      <p:cxnSp>
        <p:nvCxnSpPr>
          <p:cNvPr id="8" name="Straight Connector 7"/>
          <p:cNvCxnSpPr/>
          <p:nvPr/>
        </p:nvCxnSpPr>
        <p:spPr>
          <a:xfrm>
            <a:off x="114300" y="381000"/>
            <a:ext cx="5524500" cy="0"/>
          </a:xfrm>
          <a:prstGeom prst="line">
            <a:avLst/>
          </a:prstGeom>
          <a:ln w="15875" cmpd="dbl">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CF7A2BDD-D331-44F0-96AA-4FB4ED497064}" type="slidenum">
              <a:rPr lang="en-US" smtClean="0"/>
              <a:pPr/>
              <a:t>8</a:t>
            </a:fld>
            <a:endParaRPr lang="en-US" dirty="0"/>
          </a:p>
        </p:txBody>
      </p:sp>
    </p:spTree>
    <p:extLst>
      <p:ext uri="{BB962C8B-B14F-4D97-AF65-F5344CB8AC3E}">
        <p14:creationId xmlns:p14="http://schemas.microsoft.com/office/powerpoint/2010/main" val="1008213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6354"/>
            <a:ext cx="9110908" cy="430887"/>
          </a:xfrm>
          <a:prstGeom prst="rect">
            <a:avLst/>
          </a:prstGeom>
        </p:spPr>
        <p:txBody>
          <a:bodyPr wrap="square">
            <a:spAutoFit/>
          </a:bodyPr>
          <a:lstStyle/>
          <a:p>
            <a:pPr marL="365760" lvl="1">
              <a:defRPr/>
            </a:pPr>
            <a:r>
              <a:rPr kumimoji="0" lang="en-US" sz="2100" b="0" i="0" u="none" strike="noStrike" kern="0" cap="none" spc="0" normalizeH="0" baseline="0" noProof="0" dirty="0" smtClean="0">
                <a:ln>
                  <a:noFill/>
                </a:ln>
                <a:solidFill>
                  <a:schemeClr val="tx2"/>
                </a:solidFill>
                <a:effectLst/>
                <a:uLnTx/>
                <a:uFillTx/>
                <a:latin typeface="Calibri"/>
              </a:rPr>
              <a:t>Article Budget – 3 FY22 Proposed Operating Budget $101.3M, 3.1% increase</a:t>
            </a:r>
            <a:endParaRPr kumimoji="0" lang="en-US" sz="2100" b="0" i="0" u="none" strike="noStrike" kern="0" cap="none" spc="0" normalizeH="0" baseline="0" noProof="0" dirty="0">
              <a:ln>
                <a:noFill/>
              </a:ln>
              <a:solidFill>
                <a:schemeClr val="tx2"/>
              </a:solidFill>
              <a:effectLst/>
              <a:uLnTx/>
              <a:uFillTx/>
              <a:latin typeface="Calibri"/>
            </a:endParaRPr>
          </a:p>
        </p:txBody>
      </p:sp>
      <p:sp>
        <p:nvSpPr>
          <p:cNvPr id="4" name="TextBox 3"/>
          <p:cNvSpPr txBox="1"/>
          <p:nvPr/>
        </p:nvSpPr>
        <p:spPr>
          <a:xfrm>
            <a:off x="228600" y="557242"/>
            <a:ext cx="82296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chemeClr val="tx2"/>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2"/>
                </a:solidFill>
                <a:effectLst/>
                <a:uLnTx/>
                <a:uFillTx/>
                <a:latin typeface="Calibri"/>
                <a:ea typeface="+mn-ea"/>
                <a:cs typeface="+mn-cs"/>
              </a:rPr>
              <a:t>FY22 </a:t>
            </a:r>
            <a:r>
              <a:rPr kumimoji="0" lang="en-US" sz="1800" b="0" i="0" u="none" strike="noStrike" kern="1200" cap="none" spc="0" normalizeH="0" baseline="0" noProof="0" dirty="0">
                <a:ln>
                  <a:noFill/>
                </a:ln>
                <a:solidFill>
                  <a:schemeClr val="tx2"/>
                </a:solidFill>
                <a:effectLst/>
                <a:uLnTx/>
                <a:uFillTx/>
                <a:latin typeface="Calibri"/>
                <a:ea typeface="+mn-ea"/>
                <a:cs typeface="+mn-cs"/>
              </a:rPr>
              <a:t>Proposed </a:t>
            </a:r>
            <a:r>
              <a:rPr kumimoji="0" lang="en-US" sz="1800" b="0" i="0" u="none" strike="noStrike" kern="1200" cap="none" spc="0" normalizeH="0" baseline="0" noProof="0" dirty="0" smtClean="0">
                <a:ln>
                  <a:noFill/>
                </a:ln>
                <a:solidFill>
                  <a:schemeClr val="tx2"/>
                </a:solidFill>
                <a:effectLst/>
                <a:uLnTx/>
                <a:uFillTx/>
                <a:latin typeface="Calibri"/>
                <a:ea typeface="+mn-ea"/>
                <a:cs typeface="+mn-cs"/>
              </a:rPr>
              <a:t>Operating Budget</a:t>
            </a:r>
            <a:endParaRPr kumimoji="0" lang="en-US" sz="1800" b="0" i="0" u="none" strike="noStrike" kern="1200" cap="none" spc="0" normalizeH="0" baseline="0" noProof="0" dirty="0">
              <a:ln>
                <a:noFill/>
              </a:ln>
              <a:solidFill>
                <a:schemeClr val="tx2"/>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
                <a:srgbClr val="00B050"/>
              </a:buClr>
              <a:buSzPct val="110000"/>
              <a:buFont typeface="Wingdings" panose="05000000000000000000" pitchFamily="2" charset="2"/>
              <a:buChar char="ü"/>
              <a:tabLst/>
              <a:defRPr/>
            </a:pPr>
            <a:r>
              <a:rPr kumimoji="0" lang="en-US" sz="1800" b="0" i="0" u="none" strike="noStrike" kern="1200" cap="none" spc="0" normalizeH="0" baseline="0" noProof="0" dirty="0" smtClean="0">
                <a:ln>
                  <a:noFill/>
                </a:ln>
                <a:solidFill>
                  <a:schemeClr val="tx2"/>
                </a:solidFill>
                <a:effectLst/>
                <a:uLnTx/>
                <a:uFillTx/>
                <a:latin typeface="Calibri"/>
                <a:ea typeface="+mn-ea"/>
                <a:cs typeface="+mn-cs"/>
              </a:rPr>
              <a:t>Maintain </a:t>
            </a:r>
            <a:r>
              <a:rPr kumimoji="0" lang="en-US" sz="1800" b="0" i="0" u="none" strike="noStrike" kern="1200" cap="none" spc="0" normalizeH="0" baseline="0" noProof="0" dirty="0">
                <a:ln>
                  <a:noFill/>
                </a:ln>
                <a:solidFill>
                  <a:schemeClr val="tx2"/>
                </a:solidFill>
                <a:effectLst/>
                <a:uLnTx/>
                <a:uFillTx/>
                <a:latin typeface="Calibri"/>
                <a:ea typeface="+mn-ea"/>
                <a:cs typeface="+mn-cs"/>
              </a:rPr>
              <a:t>high quality of services provided by Town and School departments </a:t>
            </a:r>
          </a:p>
        </p:txBody>
      </p:sp>
      <p:cxnSp>
        <p:nvCxnSpPr>
          <p:cNvPr id="12" name="Straight Connector 11"/>
          <p:cNvCxnSpPr/>
          <p:nvPr/>
        </p:nvCxnSpPr>
        <p:spPr>
          <a:xfrm flipV="1">
            <a:off x="110836" y="457200"/>
            <a:ext cx="8420952" cy="5692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90600" y="6172200"/>
            <a:ext cx="6477000" cy="369332"/>
          </a:xfrm>
          <a:prstGeom prst="rect">
            <a:avLst/>
          </a:prstGeom>
          <a:noFill/>
        </p:spPr>
        <p:txBody>
          <a:bodyPr wrap="square" rtlCol="0">
            <a:spAutoFit/>
          </a:bodyPr>
          <a:lstStyle/>
          <a:p>
            <a:pPr algn="ctr"/>
            <a:r>
              <a:rPr lang="en-US" dirty="0" smtClean="0">
                <a:solidFill>
                  <a:schemeClr val="tx2"/>
                </a:solidFill>
              </a:rPr>
              <a:t>Continued stable and sustainable operating budget growth. </a:t>
            </a:r>
            <a:endParaRPr lang="en-US" dirty="0">
              <a:solidFill>
                <a:schemeClr val="tx2"/>
              </a:solidFill>
            </a:endParaRPr>
          </a:p>
        </p:txBody>
      </p:sp>
      <p:sp>
        <p:nvSpPr>
          <p:cNvPr id="9" name="Slide Number Placeholder 8"/>
          <p:cNvSpPr>
            <a:spLocks noGrp="1"/>
          </p:cNvSpPr>
          <p:nvPr>
            <p:ph type="sldNum" sz="quarter" idx="12"/>
          </p:nvPr>
        </p:nvSpPr>
        <p:spPr/>
        <p:txBody>
          <a:bodyPr/>
          <a:lstStyle/>
          <a:p>
            <a:fld id="{CF7A2BDD-D331-44F0-96AA-4FB4ED497064}" type="slidenum">
              <a:rPr lang="en-US" smtClean="0"/>
              <a:pPr/>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65297999"/>
              </p:ext>
            </p:extLst>
          </p:nvPr>
        </p:nvGraphicFramePr>
        <p:xfrm>
          <a:off x="707354" y="1611598"/>
          <a:ext cx="7086600" cy="2214788"/>
        </p:xfrm>
        <a:graphic>
          <a:graphicData uri="http://schemas.openxmlformats.org/drawingml/2006/table">
            <a:tbl>
              <a:tblPr/>
              <a:tblGrid>
                <a:gridCol w="1122464">
                  <a:extLst>
                    <a:ext uri="{9D8B030D-6E8A-4147-A177-3AD203B41FA5}">
                      <a16:colId xmlns:a16="http://schemas.microsoft.com/office/drawing/2014/main" val="3374114638"/>
                    </a:ext>
                  </a:extLst>
                </a:gridCol>
                <a:gridCol w="2361182">
                  <a:extLst>
                    <a:ext uri="{9D8B030D-6E8A-4147-A177-3AD203B41FA5}">
                      <a16:colId xmlns:a16="http://schemas.microsoft.com/office/drawing/2014/main" val="2987031157"/>
                    </a:ext>
                  </a:extLst>
                </a:gridCol>
                <a:gridCol w="1441792">
                  <a:extLst>
                    <a:ext uri="{9D8B030D-6E8A-4147-A177-3AD203B41FA5}">
                      <a16:colId xmlns:a16="http://schemas.microsoft.com/office/drawing/2014/main" val="292563401"/>
                    </a:ext>
                  </a:extLst>
                </a:gridCol>
                <a:gridCol w="1122464">
                  <a:extLst>
                    <a:ext uri="{9D8B030D-6E8A-4147-A177-3AD203B41FA5}">
                      <a16:colId xmlns:a16="http://schemas.microsoft.com/office/drawing/2014/main" val="978115620"/>
                    </a:ext>
                  </a:extLst>
                </a:gridCol>
                <a:gridCol w="1038698">
                  <a:extLst>
                    <a:ext uri="{9D8B030D-6E8A-4147-A177-3AD203B41FA5}">
                      <a16:colId xmlns:a16="http://schemas.microsoft.com/office/drawing/2014/main" val="439380938"/>
                    </a:ext>
                  </a:extLst>
                </a:gridCol>
              </a:tblGrid>
              <a:tr h="557800">
                <a:tc>
                  <a:txBody>
                    <a:bodyPr/>
                    <a:lstStyle/>
                    <a:p>
                      <a:pPr algn="ctr" fontAlgn="b"/>
                      <a:r>
                        <a:rPr lang="en-US" sz="1100" b="0" i="0" u="none" strike="noStrike">
                          <a:solidFill>
                            <a:schemeClr val="tx2"/>
                          </a:solidFill>
                          <a:effectLst/>
                          <a:latin typeface="Arial" panose="020B0604020202020204" pitchFamily="34" charset="0"/>
                        </a:rPr>
                        <a:t>FY21Budget</a:t>
                      </a:r>
                    </a:p>
                  </a:txBody>
                  <a:tcPr marL="7620" marR="7620" marT="7620"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chemeClr val="tx2"/>
                          </a:solidFill>
                          <a:effectLst/>
                          <a:latin typeface="Arial" panose="020B0604020202020204" pitchFamily="34" charset="0"/>
                        </a:rPr>
                        <a:t>Category</a:t>
                      </a: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chemeClr val="tx2"/>
                          </a:solidFill>
                          <a:effectLst/>
                          <a:latin typeface="Arial" panose="020B0604020202020204" pitchFamily="34" charset="0"/>
                        </a:rPr>
                        <a:t>FY22 Select Board Proposed</a:t>
                      </a: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chemeClr val="tx2"/>
                          </a:solidFill>
                          <a:effectLst/>
                          <a:latin typeface="Arial" panose="020B0604020202020204" pitchFamily="34" charset="0"/>
                        </a:rPr>
                        <a:t>$ Change FY22 v FY21</a:t>
                      </a: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chemeClr val="tx2"/>
                          </a:solidFill>
                          <a:effectLst/>
                          <a:latin typeface="Arial" panose="020B0604020202020204" pitchFamily="34" charset="0"/>
                        </a:rPr>
                        <a:t>% Change FY22 v FY21</a:t>
                      </a:r>
                    </a:p>
                  </a:txBody>
                  <a:tcPr marL="7620" marR="7620" marT="7620"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7519162"/>
                  </a:ext>
                </a:extLst>
              </a:tr>
              <a:tr h="188667">
                <a:tc>
                  <a:txBody>
                    <a:bodyPr/>
                    <a:lstStyle/>
                    <a:p>
                      <a:pPr algn="l" fontAlgn="b"/>
                      <a:r>
                        <a:rPr lang="en-US" sz="1100" b="0" i="0" u="none" strike="noStrike">
                          <a:solidFill>
                            <a:schemeClr val="tx2"/>
                          </a:solidFill>
                          <a:effectLst/>
                          <a:latin typeface="Arial" panose="020B0604020202020204" pitchFamily="34" charset="0"/>
                        </a:rPr>
                        <a:t> </a:t>
                      </a:r>
                    </a:p>
                  </a:txBody>
                  <a:tcPr marL="7620" marR="7620" marT="7620"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chemeClr val="tx2"/>
                        </a:solidFill>
                        <a:effectLst/>
                        <a:latin typeface="Arial" panose="020B060402020202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chemeClr val="tx2"/>
                        </a:solidFill>
                        <a:effectLst/>
                        <a:latin typeface="Arial" panose="020B060402020202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chemeClr val="tx2"/>
                        </a:solidFill>
                        <a:effectLst/>
                        <a:latin typeface="Arial" panose="020B060402020202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chemeClr val="tx2"/>
                          </a:solidFill>
                          <a:effectLst/>
                          <a:latin typeface="Arial" panose="020B0604020202020204" pitchFamily="34" charset="0"/>
                        </a:rPr>
                        <a:t> </a:t>
                      </a:r>
                    </a:p>
                  </a:txBody>
                  <a:tcPr marL="7620" marR="7620" marT="7620"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52189694"/>
                  </a:ext>
                </a:extLst>
              </a:tr>
              <a:tr h="180464">
                <a:tc>
                  <a:txBody>
                    <a:bodyPr/>
                    <a:lstStyle/>
                    <a:p>
                      <a:pPr algn="l" fontAlgn="b"/>
                      <a:r>
                        <a:rPr lang="en-US" sz="1100" b="0" i="0" u="none" strike="noStrike">
                          <a:solidFill>
                            <a:schemeClr val="tx2"/>
                          </a:solidFill>
                          <a:effectLst/>
                          <a:latin typeface="Arial" panose="020B0604020202020204" pitchFamily="34" charset="0"/>
                        </a:rPr>
                        <a:t> $48,347,500 </a:t>
                      </a:r>
                    </a:p>
                  </a:txBody>
                  <a:tcPr marL="7620" marR="7620" marT="7620"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School Operating</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50,012,588 </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1,665,088 </a:t>
                      </a:r>
                    </a:p>
                  </a:txBody>
                  <a:tcPr marL="7620" marR="7620" marT="7620" marB="0" anchor="b">
                    <a:lnL>
                      <a:noFill/>
                    </a:lnL>
                    <a:lnR>
                      <a:noFill/>
                    </a:lnR>
                    <a:lnT>
                      <a:noFill/>
                    </a:lnT>
                    <a:lnB>
                      <a:noFill/>
                    </a:lnB>
                  </a:tcPr>
                </a:tc>
                <a:tc>
                  <a:txBody>
                    <a:bodyPr/>
                    <a:lstStyle/>
                    <a:p>
                      <a:pPr algn="r" fontAlgn="b"/>
                      <a:r>
                        <a:rPr lang="en-US" sz="1100" b="0" i="0" u="none" strike="noStrike">
                          <a:solidFill>
                            <a:schemeClr val="tx2"/>
                          </a:solidFill>
                          <a:effectLst/>
                          <a:latin typeface="Arial" panose="020B0604020202020204" pitchFamily="34" charset="0"/>
                        </a:rPr>
                        <a:t>3.44%</a:t>
                      </a:r>
                    </a:p>
                  </a:txBody>
                  <a:tcPr marL="7620" marR="7620" marT="7620"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61099029"/>
                  </a:ext>
                </a:extLst>
              </a:tr>
              <a:tr h="180464">
                <a:tc>
                  <a:txBody>
                    <a:bodyPr/>
                    <a:lstStyle/>
                    <a:p>
                      <a:pPr algn="l" fontAlgn="b"/>
                      <a:r>
                        <a:rPr lang="en-US" sz="1100" b="0" i="0" u="none" strike="noStrike">
                          <a:solidFill>
                            <a:schemeClr val="tx2"/>
                          </a:solidFill>
                          <a:effectLst/>
                          <a:latin typeface="Arial" panose="020B0604020202020204" pitchFamily="34" charset="0"/>
                        </a:rPr>
                        <a:t> $21,653,795 </a:t>
                      </a:r>
                    </a:p>
                  </a:txBody>
                  <a:tcPr marL="7620" marR="7620" marT="7620"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Municipal Operating</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22,340,681 </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686,886 </a:t>
                      </a:r>
                    </a:p>
                  </a:txBody>
                  <a:tcPr marL="7620" marR="7620" marT="7620" marB="0" anchor="b">
                    <a:lnL>
                      <a:noFill/>
                    </a:lnL>
                    <a:lnR>
                      <a:noFill/>
                    </a:lnR>
                    <a:lnT>
                      <a:noFill/>
                    </a:lnT>
                    <a:lnB>
                      <a:noFill/>
                    </a:lnB>
                  </a:tcPr>
                </a:tc>
                <a:tc>
                  <a:txBody>
                    <a:bodyPr/>
                    <a:lstStyle/>
                    <a:p>
                      <a:pPr algn="r" fontAlgn="b"/>
                      <a:r>
                        <a:rPr lang="en-US" sz="1100" b="0" i="0" u="none" strike="noStrike">
                          <a:solidFill>
                            <a:schemeClr val="tx2"/>
                          </a:solidFill>
                          <a:effectLst/>
                          <a:latin typeface="Arial" panose="020B0604020202020204" pitchFamily="34" charset="0"/>
                        </a:rPr>
                        <a:t>3.17%</a:t>
                      </a:r>
                    </a:p>
                  </a:txBody>
                  <a:tcPr marL="7620" marR="7620" marT="7620"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9164002"/>
                  </a:ext>
                </a:extLst>
              </a:tr>
              <a:tr h="180464">
                <a:tc>
                  <a:txBody>
                    <a:bodyPr/>
                    <a:lstStyle/>
                    <a:p>
                      <a:pPr algn="l" fontAlgn="b"/>
                      <a:r>
                        <a:rPr lang="en-US" sz="1100" b="0" i="0" u="none" strike="noStrike">
                          <a:solidFill>
                            <a:schemeClr val="tx2"/>
                          </a:solidFill>
                          <a:effectLst/>
                          <a:latin typeface="Arial" panose="020B0604020202020204" pitchFamily="34" charset="0"/>
                        </a:rPr>
                        <a:t> $     132,293 </a:t>
                      </a:r>
                    </a:p>
                  </a:txBody>
                  <a:tcPr marL="7620" marR="7620" marT="7620"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Blue Hills  </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129,617 </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(2,676)</a:t>
                      </a:r>
                    </a:p>
                  </a:txBody>
                  <a:tcPr marL="7620" marR="7620" marT="7620" marB="0" anchor="b">
                    <a:lnL>
                      <a:noFill/>
                    </a:lnL>
                    <a:lnR>
                      <a:noFill/>
                    </a:lnR>
                    <a:lnT>
                      <a:noFill/>
                    </a:lnT>
                    <a:lnB>
                      <a:noFill/>
                    </a:lnB>
                  </a:tcPr>
                </a:tc>
                <a:tc>
                  <a:txBody>
                    <a:bodyPr/>
                    <a:lstStyle/>
                    <a:p>
                      <a:pPr algn="r" fontAlgn="b"/>
                      <a:r>
                        <a:rPr lang="en-US" sz="1100" b="0" i="0" u="none" strike="noStrike">
                          <a:solidFill>
                            <a:schemeClr val="tx2"/>
                          </a:solidFill>
                          <a:effectLst/>
                          <a:latin typeface="Arial" panose="020B0604020202020204" pitchFamily="34" charset="0"/>
                        </a:rPr>
                        <a:t>-2.02%</a:t>
                      </a:r>
                    </a:p>
                  </a:txBody>
                  <a:tcPr marL="7620" marR="7620" marT="7620"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02344710"/>
                  </a:ext>
                </a:extLst>
              </a:tr>
              <a:tr h="180464">
                <a:tc>
                  <a:txBody>
                    <a:bodyPr/>
                    <a:lstStyle/>
                    <a:p>
                      <a:pPr algn="l" fontAlgn="b"/>
                      <a:r>
                        <a:rPr lang="en-US" sz="1100" b="0" i="0" u="none" strike="noStrike">
                          <a:solidFill>
                            <a:schemeClr val="tx2"/>
                          </a:solidFill>
                          <a:effectLst/>
                          <a:latin typeface="Arial" panose="020B0604020202020204" pitchFamily="34" charset="0"/>
                        </a:rPr>
                        <a:t> $     116,077 </a:t>
                      </a:r>
                    </a:p>
                  </a:txBody>
                  <a:tcPr marL="7620" marR="7620" marT="7620"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Traffic Supervisors</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119,241 </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3,164 </a:t>
                      </a:r>
                    </a:p>
                  </a:txBody>
                  <a:tcPr marL="7620" marR="7620" marT="7620" marB="0" anchor="b">
                    <a:lnL>
                      <a:noFill/>
                    </a:lnL>
                    <a:lnR>
                      <a:noFill/>
                    </a:lnR>
                    <a:lnT>
                      <a:noFill/>
                    </a:lnT>
                    <a:lnB>
                      <a:noFill/>
                    </a:lnB>
                  </a:tcPr>
                </a:tc>
                <a:tc>
                  <a:txBody>
                    <a:bodyPr/>
                    <a:lstStyle/>
                    <a:p>
                      <a:pPr algn="r" fontAlgn="b"/>
                      <a:r>
                        <a:rPr lang="en-US" sz="1100" b="0" i="0" u="none" strike="noStrike">
                          <a:solidFill>
                            <a:schemeClr val="tx2"/>
                          </a:solidFill>
                          <a:effectLst/>
                          <a:latin typeface="Arial" panose="020B0604020202020204" pitchFamily="34" charset="0"/>
                        </a:rPr>
                        <a:t>2.73%</a:t>
                      </a:r>
                    </a:p>
                  </a:txBody>
                  <a:tcPr marL="7620" marR="7620" marT="7620"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17179311"/>
                  </a:ext>
                </a:extLst>
              </a:tr>
              <a:tr h="180464">
                <a:tc>
                  <a:txBody>
                    <a:bodyPr/>
                    <a:lstStyle/>
                    <a:p>
                      <a:pPr algn="l" fontAlgn="b"/>
                      <a:r>
                        <a:rPr lang="en-US" sz="1100" b="0" i="0" u="none" strike="noStrike">
                          <a:solidFill>
                            <a:schemeClr val="tx2"/>
                          </a:solidFill>
                          <a:effectLst/>
                          <a:latin typeface="Arial" panose="020B0604020202020204" pitchFamily="34" charset="0"/>
                        </a:rPr>
                        <a:t> $17,613,181 </a:t>
                      </a:r>
                    </a:p>
                  </a:txBody>
                  <a:tcPr marL="7620" marR="7620" marT="7620"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Fixed Costs </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18,547,084 </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933,903 </a:t>
                      </a:r>
                    </a:p>
                  </a:txBody>
                  <a:tcPr marL="7620" marR="7620" marT="7620" marB="0" anchor="b">
                    <a:lnL>
                      <a:noFill/>
                    </a:lnL>
                    <a:lnR>
                      <a:noFill/>
                    </a:lnR>
                    <a:lnT>
                      <a:noFill/>
                    </a:lnT>
                    <a:lnB>
                      <a:noFill/>
                    </a:lnB>
                  </a:tcPr>
                </a:tc>
                <a:tc>
                  <a:txBody>
                    <a:bodyPr/>
                    <a:lstStyle/>
                    <a:p>
                      <a:pPr algn="r" fontAlgn="b"/>
                      <a:r>
                        <a:rPr lang="en-US" sz="1100" b="0" i="0" u="none" strike="noStrike">
                          <a:solidFill>
                            <a:schemeClr val="tx2"/>
                          </a:solidFill>
                          <a:effectLst/>
                          <a:latin typeface="Arial" panose="020B0604020202020204" pitchFamily="34" charset="0"/>
                        </a:rPr>
                        <a:t>5.30%</a:t>
                      </a:r>
                    </a:p>
                  </a:txBody>
                  <a:tcPr marL="7620" marR="7620" marT="7620"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72075684"/>
                  </a:ext>
                </a:extLst>
              </a:tr>
              <a:tr h="180464">
                <a:tc>
                  <a:txBody>
                    <a:bodyPr/>
                    <a:lstStyle/>
                    <a:p>
                      <a:pPr algn="l" fontAlgn="b"/>
                      <a:r>
                        <a:rPr lang="en-US" sz="1100" b="0" i="0" u="none" strike="noStrike">
                          <a:solidFill>
                            <a:schemeClr val="tx2"/>
                          </a:solidFill>
                          <a:effectLst/>
                          <a:latin typeface="Arial" panose="020B0604020202020204" pitchFamily="34" charset="0"/>
                        </a:rPr>
                        <a:t> $  5,949,779 </a:t>
                      </a:r>
                    </a:p>
                  </a:txBody>
                  <a:tcPr marL="7620" marR="7620" marT="7620" marB="0" anchor="b">
                    <a:lnL w="25400" cap="flat" cmpd="dbl"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Debt Service</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5,749,331 </a:t>
                      </a:r>
                    </a:p>
                  </a:txBody>
                  <a:tcPr marL="7620" marR="7620" marT="7620" marB="0" anchor="b">
                    <a:lnL>
                      <a:noFill/>
                    </a:lnL>
                    <a:lnR>
                      <a:noFill/>
                    </a:lnR>
                    <a:lnT>
                      <a:noFill/>
                    </a:lnT>
                    <a:lnB>
                      <a:noFill/>
                    </a:lnB>
                  </a:tcPr>
                </a:tc>
                <a:tc>
                  <a:txBody>
                    <a:bodyPr/>
                    <a:lstStyle/>
                    <a:p>
                      <a:pPr algn="l" fontAlgn="b"/>
                      <a:r>
                        <a:rPr lang="en-US" sz="1100" b="0" i="0" u="none" strike="noStrike">
                          <a:solidFill>
                            <a:schemeClr val="tx2"/>
                          </a:solidFill>
                          <a:effectLst/>
                          <a:latin typeface="Arial" panose="020B0604020202020204" pitchFamily="34" charset="0"/>
                        </a:rPr>
                        <a:t> $    (200,448)</a:t>
                      </a:r>
                    </a:p>
                  </a:txBody>
                  <a:tcPr marL="7620" marR="7620" marT="7620" marB="0" anchor="b">
                    <a:lnL>
                      <a:noFill/>
                    </a:lnL>
                    <a:lnR>
                      <a:noFill/>
                    </a:lnR>
                    <a:lnT>
                      <a:noFill/>
                    </a:lnT>
                    <a:lnB>
                      <a:noFill/>
                    </a:lnB>
                  </a:tcPr>
                </a:tc>
                <a:tc>
                  <a:txBody>
                    <a:bodyPr/>
                    <a:lstStyle/>
                    <a:p>
                      <a:pPr algn="r" fontAlgn="b"/>
                      <a:r>
                        <a:rPr lang="en-US" sz="1100" b="0" i="0" u="none" strike="noStrike">
                          <a:solidFill>
                            <a:schemeClr val="tx2"/>
                          </a:solidFill>
                          <a:effectLst/>
                          <a:latin typeface="Arial" panose="020B0604020202020204" pitchFamily="34" charset="0"/>
                        </a:rPr>
                        <a:t>-3.37%</a:t>
                      </a:r>
                    </a:p>
                  </a:txBody>
                  <a:tcPr marL="7620" marR="7620" marT="7620" marB="0" anchor="b">
                    <a:lnL>
                      <a:noFill/>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3170189"/>
                  </a:ext>
                </a:extLst>
              </a:tr>
              <a:tr h="188667">
                <a:tc>
                  <a:txBody>
                    <a:bodyPr/>
                    <a:lstStyle/>
                    <a:p>
                      <a:pPr algn="l" fontAlgn="b"/>
                      <a:r>
                        <a:rPr lang="en-US" sz="1100" b="0" i="0" u="none" strike="noStrike">
                          <a:solidFill>
                            <a:schemeClr val="tx2"/>
                          </a:solidFill>
                          <a:effectLst/>
                          <a:latin typeface="Arial" panose="020B0604020202020204" pitchFamily="34" charset="0"/>
                        </a:rPr>
                        <a:t> $  4,435,242 </a:t>
                      </a:r>
                    </a:p>
                  </a:txBody>
                  <a:tcPr marL="7620" marR="7620" marT="7620" marB="0" anchor="b">
                    <a:lnL w="25400" cap="flat" cmpd="dbl"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chemeClr val="tx2"/>
                          </a:solidFill>
                          <a:effectLst/>
                          <a:latin typeface="Arial" panose="020B0604020202020204" pitchFamily="34" charset="0"/>
                        </a:rPr>
                        <a:t>Sewer</a:t>
                      </a:r>
                    </a:p>
                  </a:txBody>
                  <a:tcPr marL="7620" marR="7620" marT="762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chemeClr val="tx2"/>
                          </a:solidFill>
                          <a:effectLst/>
                          <a:latin typeface="Arial" panose="020B0604020202020204" pitchFamily="34" charset="0"/>
                        </a:rPr>
                        <a:t> $    4,421,757 </a:t>
                      </a:r>
                    </a:p>
                  </a:txBody>
                  <a:tcPr marL="7620" marR="7620" marT="762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chemeClr val="tx2"/>
                          </a:solidFill>
                          <a:effectLst/>
                          <a:latin typeface="Arial" panose="020B0604020202020204" pitchFamily="34" charset="0"/>
                        </a:rPr>
                        <a:t> $     (13,485)</a:t>
                      </a:r>
                    </a:p>
                  </a:txBody>
                  <a:tcPr marL="7620" marR="7620" marT="7620"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b"/>
                      <a:r>
                        <a:rPr lang="en-US" sz="1100" b="0" i="0" u="none" strike="noStrike">
                          <a:solidFill>
                            <a:schemeClr val="tx2"/>
                          </a:solidFill>
                          <a:effectLst/>
                          <a:latin typeface="Arial" panose="020B0604020202020204" pitchFamily="34" charset="0"/>
                        </a:rPr>
                        <a:t>-0.30%</a:t>
                      </a:r>
                    </a:p>
                  </a:txBody>
                  <a:tcPr marL="7620" marR="7620" marT="7620" marB="0" anchor="b">
                    <a:lnL>
                      <a:noFill/>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806707055"/>
                  </a:ext>
                </a:extLst>
              </a:tr>
              <a:tr h="196870">
                <a:tc>
                  <a:txBody>
                    <a:bodyPr/>
                    <a:lstStyle/>
                    <a:p>
                      <a:pPr algn="l" fontAlgn="b"/>
                      <a:r>
                        <a:rPr lang="en-US" sz="1100" b="0" i="0" u="none" strike="noStrike">
                          <a:solidFill>
                            <a:schemeClr val="tx2"/>
                          </a:solidFill>
                          <a:effectLst/>
                          <a:latin typeface="Arial" panose="020B0604020202020204" pitchFamily="34" charset="0"/>
                        </a:rPr>
                        <a:t> $98,247,867 </a:t>
                      </a:r>
                    </a:p>
                  </a:txBody>
                  <a:tcPr marL="7620" marR="7620" marT="7620"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100" b="0" i="0" u="none" strike="noStrike">
                          <a:solidFill>
                            <a:schemeClr val="tx2"/>
                          </a:solidFill>
                          <a:effectLst/>
                          <a:latin typeface="Arial" panose="020B0604020202020204" pitchFamily="34" charset="0"/>
                        </a:rPr>
                        <a:t>Total </a:t>
                      </a: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chemeClr val="tx2"/>
                          </a:solidFill>
                          <a:effectLst/>
                          <a:latin typeface="Arial" panose="020B0604020202020204" pitchFamily="34" charset="0"/>
                        </a:rPr>
                        <a:t> $ 101,320,299 </a:t>
                      </a: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chemeClr val="tx2"/>
                          </a:solidFill>
                          <a:effectLst/>
                          <a:latin typeface="Arial" panose="020B0604020202020204" pitchFamily="34" charset="0"/>
                        </a:rPr>
                        <a:t> $  3,072,432 </a:t>
                      </a:r>
                    </a:p>
                  </a:txBody>
                  <a:tcPr marL="7620" marR="7620" marT="7620" marB="0" anchor="b">
                    <a:lnL>
                      <a:noFill/>
                    </a:lnL>
                    <a:lnR>
                      <a:noFill/>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100" b="0" i="0" u="none" strike="noStrike" dirty="0">
                          <a:solidFill>
                            <a:schemeClr val="tx2"/>
                          </a:solidFill>
                          <a:effectLst/>
                          <a:latin typeface="Arial" panose="020B0604020202020204" pitchFamily="34" charset="0"/>
                        </a:rPr>
                        <a:t>3.1%</a:t>
                      </a:r>
                    </a:p>
                  </a:txBody>
                  <a:tcPr marL="7620" marR="7620" marT="7620"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515289356"/>
                  </a:ext>
                </a:extLst>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3735958397"/>
              </p:ext>
            </p:extLst>
          </p:nvPr>
        </p:nvGraphicFramePr>
        <p:xfrm>
          <a:off x="1828800" y="3667294"/>
          <a:ext cx="4572000" cy="26593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4138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2259</TotalTime>
  <Words>2167</Words>
  <Application>Microsoft Office PowerPoint</Application>
  <PresentationFormat>On-screen Show (4:3)</PresentationFormat>
  <Paragraphs>520</Paragraphs>
  <Slides>20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Calibri</vt:lpstr>
      <vt:lpstr>Cambria</vt:lpstr>
      <vt:lpstr>Palatino Linotype</vt:lpstr>
      <vt:lpstr>Times</vt:lpstr>
      <vt:lpstr>Times New Roman</vt:lpstr>
      <vt:lpstr>Wingdings</vt:lpstr>
      <vt:lpstr>Wingdings 2</vt:lpstr>
      <vt:lpstr>Adjacency</vt:lpstr>
      <vt:lpstr>1_Adjacency</vt:lpstr>
      <vt:lpstr> FY22 Budget Update Select Board  March 8, 2021 </vt:lpstr>
      <vt:lpstr>Article 1 – FY21 Budget Adjustments by Transfers</vt:lpstr>
      <vt:lpstr>PowerPoint Presentation</vt:lpstr>
      <vt:lpstr>PowerPoint Presentation</vt:lpstr>
      <vt:lpstr>PowerPoint Presentation</vt:lpstr>
      <vt:lpstr>PowerPoint Presentation</vt:lpstr>
      <vt:lpstr> Final Annual Town Meeting 2021  Financial Warrant Articles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FY19 Articles 1 and 2 and Budget Update Board of Selectmen March 19, 2018</dc:title>
  <dc:creator>Laura Bucari</dc:creator>
  <cp:lastModifiedBy>Laura Bucari</cp:lastModifiedBy>
  <cp:revision>96</cp:revision>
  <cp:lastPrinted>2021-03-19T14:34:50Z</cp:lastPrinted>
  <dcterms:created xsi:type="dcterms:W3CDTF">2018-03-19T13:27:15Z</dcterms:created>
  <dcterms:modified xsi:type="dcterms:W3CDTF">2021-03-19T14:54:04Z</dcterms:modified>
</cp:coreProperties>
</file>