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4" r:id="rId4"/>
    <p:sldId id="272" r:id="rId5"/>
    <p:sldId id="286" r:id="rId6"/>
    <p:sldId id="285" r:id="rId7"/>
    <p:sldId id="284" r:id="rId8"/>
    <p:sldId id="283" r:id="rId9"/>
    <p:sldId id="282" r:id="rId10"/>
    <p:sldId id="281" r:id="rId11"/>
    <p:sldId id="280" r:id="rId12"/>
    <p:sldId id="279" r:id="rId13"/>
    <p:sldId id="278" r:id="rId14"/>
    <p:sldId id="277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682752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Draft Comprehensive Plan 2020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504260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Comprehensive Plan Steering Committee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Presentation to the Select board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 October 26,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82" y="0"/>
            <a:ext cx="3620311" cy="362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4903-E049-6D43-A6C4-0DCC6D160986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974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Natural &amp; Cultural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5E32D-3A7E-704E-BB9E-EFEAFBE2783A}"/>
              </a:ext>
            </a:extLst>
          </p:cNvPr>
          <p:cNvSpPr txBox="1">
            <a:spLocks/>
          </p:cNvSpPr>
          <p:nvPr/>
        </p:nvSpPr>
        <p:spPr>
          <a:xfrm>
            <a:off x="954405" y="1261241"/>
            <a:ext cx="10058400" cy="48966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Protect notable resources by fostering historic preservation and encouraging rehabilitation projects.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Increase opportunities for community gathering through artistic, cultural, and other place-making activities to strengthen sense of community.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Protect and improve access to open spaces and natural resources.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u="sng" dirty="0">
                <a:solidFill>
                  <a:schemeClr val="tx1"/>
                </a:solidFill>
              </a:rPr>
              <a:t>Selected Key Actions</a:t>
            </a:r>
          </a:p>
          <a:p>
            <a:pPr marL="915988" indent="-465138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Strong desire for community interaction and promotion of diversity (coordinate community cultural events calendar)</a:t>
            </a:r>
          </a:p>
          <a:p>
            <a:pPr marL="915988" indent="-465138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Provide incentives for redevelopment of historic properties.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27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50A7-9436-8042-BA90-510A025E81CC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89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Community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589D-69CC-C444-B7A3-4B7AEB8F3106}"/>
              </a:ext>
            </a:extLst>
          </p:cNvPr>
          <p:cNvSpPr txBox="1">
            <a:spLocks/>
          </p:cNvSpPr>
          <p:nvPr/>
        </p:nvSpPr>
        <p:spPr>
          <a:xfrm>
            <a:off x="681644" y="1177159"/>
            <a:ext cx="11094720" cy="520978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  <a:tabLst>
                <a:tab pos="2286000" algn="l"/>
              </a:tabLst>
            </a:pPr>
            <a:r>
              <a:rPr lang="en-US" sz="2600" dirty="0">
                <a:solidFill>
                  <a:schemeClr val="tx1"/>
                </a:solidFill>
              </a:rPr>
              <a:t>Public facilities are safe and secure.</a:t>
            </a:r>
          </a:p>
          <a:p>
            <a:pPr marL="463550" indent="-463550">
              <a:buFont typeface="Wingdings" panose="05000000000000000000" pitchFamily="2" charset="2"/>
              <a:buChar char="§"/>
              <a:tabLst>
                <a:tab pos="2286000" algn="l"/>
              </a:tabLst>
            </a:pPr>
            <a:r>
              <a:rPr lang="en-US" sz="2600" dirty="0">
                <a:solidFill>
                  <a:schemeClr val="tx1"/>
                </a:solidFill>
              </a:rPr>
              <a:t>Facility long range planning is consistent with this Plan.</a:t>
            </a:r>
          </a:p>
          <a:p>
            <a:pPr marL="463550" indent="-463550">
              <a:buFont typeface="Wingdings" panose="05000000000000000000" pitchFamily="2" charset="2"/>
              <a:buChar char="§"/>
              <a:tabLst>
                <a:tab pos="2286000" algn="l"/>
              </a:tabLst>
            </a:pPr>
            <a:r>
              <a:rPr lang="en-US" sz="2600" dirty="0">
                <a:solidFill>
                  <a:schemeClr val="tx1"/>
                </a:solidFill>
              </a:rPr>
              <a:t>Resources and facilities meet universal design standards.</a:t>
            </a:r>
          </a:p>
          <a:p>
            <a:pPr marL="463550" indent="-463550">
              <a:buFont typeface="Wingdings" panose="05000000000000000000" pitchFamily="2" charset="2"/>
              <a:buChar char="§"/>
              <a:tabLst>
                <a:tab pos="2286000" algn="l"/>
              </a:tabLst>
            </a:pPr>
            <a:r>
              <a:rPr lang="en-US" sz="2600" dirty="0">
                <a:solidFill>
                  <a:schemeClr val="tx1"/>
                </a:solidFill>
              </a:rPr>
              <a:t>Public facilities are energy efficient.</a:t>
            </a:r>
          </a:p>
          <a:p>
            <a:pPr marL="463550" indent="-463550">
              <a:buFont typeface="Calibri" panose="020F0502020204030204" pitchFamily="34" charset="0"/>
              <a:buNone/>
              <a:tabLst>
                <a:tab pos="2286000" algn="l"/>
              </a:tabLst>
            </a:pPr>
            <a:r>
              <a:rPr lang="en-US" sz="2600" u="sng" dirty="0">
                <a:solidFill>
                  <a:schemeClr val="tx1"/>
                </a:solidFill>
              </a:rPr>
              <a:t>Selected Key Actions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</a:p>
          <a:p>
            <a:pPr marL="915988" indent="-450850">
              <a:buFont typeface="Wingdings" panose="05000000000000000000" pitchFamily="2" charset="2"/>
              <a:buChar char="Ø"/>
              <a:tabLst>
                <a:tab pos="2286000" algn="l"/>
              </a:tabLst>
            </a:pPr>
            <a:r>
              <a:rPr lang="en-US" sz="2600" dirty="0">
                <a:solidFill>
                  <a:schemeClr val="tx1"/>
                </a:solidFill>
              </a:rPr>
              <a:t>Town Hall renovation, expansion and accessibility improvements</a:t>
            </a:r>
          </a:p>
          <a:p>
            <a:pPr marL="915988" indent="-450850">
              <a:buFont typeface="Wingdings" panose="05000000000000000000" pitchFamily="2" charset="2"/>
              <a:buChar char="Ø"/>
              <a:tabLst>
                <a:tab pos="2286000" algn="l"/>
              </a:tabLst>
            </a:pPr>
            <a:r>
              <a:rPr lang="en-US" sz="2600" dirty="0">
                <a:solidFill>
                  <a:schemeClr val="tx1"/>
                </a:solidFill>
              </a:rPr>
              <a:t>Elementary School Building Project (new school &amp; use of decommissioned property)</a:t>
            </a:r>
          </a:p>
          <a:p>
            <a:pPr marL="915988" indent="-450850">
              <a:buFont typeface="Wingdings" panose="05000000000000000000" pitchFamily="2" charset="2"/>
              <a:buChar char="Ø"/>
              <a:tabLst>
                <a:tab pos="2286000" algn="l"/>
              </a:tabLst>
            </a:pPr>
            <a:r>
              <a:rPr lang="en-US" sz="2600" dirty="0">
                <a:solidFill>
                  <a:schemeClr val="tx1"/>
                </a:solidFill>
              </a:rPr>
              <a:t>Town be a leader in renewable energy (solar) and energy efficiency</a:t>
            </a:r>
          </a:p>
          <a:p>
            <a:pPr marL="915988" indent="-450850">
              <a:buFont typeface="Wingdings" panose="05000000000000000000" pitchFamily="2" charset="2"/>
              <a:buChar char="Ø"/>
              <a:tabLst>
                <a:tab pos="2286000" algn="l"/>
              </a:tabLst>
            </a:pPr>
            <a:r>
              <a:rPr lang="en-US" sz="2600" dirty="0">
                <a:solidFill>
                  <a:schemeClr val="tx1"/>
                </a:solidFill>
              </a:rPr>
              <a:t>Prioritize sidewalk and pedestrian connections</a:t>
            </a:r>
          </a:p>
        </p:txBody>
      </p:sp>
    </p:spTree>
    <p:extLst>
      <p:ext uri="{BB962C8B-B14F-4D97-AF65-F5344CB8AC3E}">
        <p14:creationId xmlns:p14="http://schemas.microsoft.com/office/powerpoint/2010/main" val="28593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B463-60EE-DD41-81F1-7D72C53A3568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964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Open Space &amp; Recreation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2B6E-5119-8744-9E8D-F49495B1667C}"/>
              </a:ext>
            </a:extLst>
          </p:cNvPr>
          <p:cNvSpPr txBox="1">
            <a:spLocks/>
          </p:cNvSpPr>
          <p:nvPr/>
        </p:nvSpPr>
        <p:spPr>
          <a:xfrm>
            <a:off x="626225" y="1153750"/>
            <a:ext cx="10529455" cy="509465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Closely follows the Open Space &amp; Recreation Plan adopted in 2019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Protect and enhance Westwood’s scenic character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Increase recreational facilities and programming for residents of all ages to fulfill any unmet and growing demand.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Expand and improve protected open space and conservation land by enhancing maintenance, access, awareness, and use.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u="sng" dirty="0">
                <a:solidFill>
                  <a:schemeClr val="tx1"/>
                </a:solidFill>
              </a:rPr>
              <a:t>Selected Key Actions: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New multi-purpose indoor recreation community center 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Incorporating universal design (above minimum accessibility required to give opportunity to people of all abilities)</a:t>
            </a:r>
          </a:p>
        </p:txBody>
      </p:sp>
    </p:spTree>
    <p:extLst>
      <p:ext uri="{BB962C8B-B14F-4D97-AF65-F5344CB8AC3E}">
        <p14:creationId xmlns:p14="http://schemas.microsoft.com/office/powerpoint/2010/main" val="2217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A271-F399-5B48-8DF8-D6B2D9A1EC01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8274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8DEF6-03F6-BE4B-A5F1-16C28E3AF4BD}"/>
              </a:ext>
            </a:extLst>
          </p:cNvPr>
          <p:cNvSpPr txBox="1">
            <a:spLocks/>
          </p:cNvSpPr>
          <p:nvPr/>
        </p:nvSpPr>
        <p:spPr>
          <a:xfrm>
            <a:off x="974754" y="1114098"/>
            <a:ext cx="10058400" cy="485986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Create safe, equitable, and affordable transportation system for residents and visitors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Adhere to Town’s Complete Streets Policy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Explore all funding mechanisms for improvements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600" u="sng" dirty="0">
                <a:solidFill>
                  <a:schemeClr val="tx1"/>
                </a:solidFill>
              </a:rPr>
              <a:t>Selected Key Actions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Prioritize new sidewalks and improvements to existing sidewalks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Collaboratively pursue transit and shuttle improvements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Adaptive signalization on High Street to improve traffic flow, regional study and regional cooperation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Conduct a Town-wide traffic cut-through study </a:t>
            </a:r>
          </a:p>
        </p:txBody>
      </p:sp>
    </p:spTree>
    <p:extLst>
      <p:ext uri="{BB962C8B-B14F-4D97-AF65-F5344CB8AC3E}">
        <p14:creationId xmlns:p14="http://schemas.microsoft.com/office/powerpoint/2010/main" val="39641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68EB-DADA-BC4E-91F2-95AC43DDD5B4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901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Sustainability &amp; Resiliency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54B7F-3D7D-164A-8A05-8C71E293A1D0}"/>
              </a:ext>
            </a:extLst>
          </p:cNvPr>
          <p:cNvSpPr txBox="1">
            <a:spLocks/>
          </p:cNvSpPr>
          <p:nvPr/>
        </p:nvSpPr>
        <p:spPr>
          <a:xfrm>
            <a:off x="737062" y="1187670"/>
            <a:ext cx="10540538" cy="501916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Prioritize and invest in clean renewable energy – Town buildings, vehicles, electricity generation 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Instill sense of urgency around climate change action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Prioritize actions that will have the greatest environmental impact (CO2 reduction efforts)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Promote healthy living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600" u="sng" dirty="0">
                <a:solidFill>
                  <a:schemeClr val="tx1"/>
                </a:solidFill>
              </a:rPr>
              <a:t>Selected Key Actions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Develop Climate Action &amp; Resiliency Plan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Solar photovoltaics at Town properties, buildings, parking areas</a:t>
            </a:r>
          </a:p>
          <a:p>
            <a:pPr marL="914400" indent="-4778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Perform hydrologic study to identify areas needing drainage improvements</a:t>
            </a:r>
          </a:p>
        </p:txBody>
      </p:sp>
    </p:spTree>
    <p:extLst>
      <p:ext uri="{BB962C8B-B14F-4D97-AF65-F5344CB8AC3E}">
        <p14:creationId xmlns:p14="http://schemas.microsoft.com/office/powerpoint/2010/main" val="13002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1A43-9E20-5340-838C-E63397AABB24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807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Implementation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FD08-9765-5045-A29A-A1BEB12A0DD6}"/>
              </a:ext>
            </a:extLst>
          </p:cNvPr>
          <p:cNvSpPr txBox="1">
            <a:spLocks/>
          </p:cNvSpPr>
          <p:nvPr/>
        </p:nvSpPr>
        <p:spPr>
          <a:xfrm>
            <a:off x="1097280" y="1291552"/>
            <a:ext cx="10427970" cy="443945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230+ Actions Arranged in Short-Term (0-2 years), Medium-Term (3-5 years), Long-Term (5+ years), and Highest Priority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Highest Priority Items (Requires Supported &amp; Focused Effort): </a:t>
            </a:r>
          </a:p>
          <a:p>
            <a:pPr marL="982663" lvl="1" indent="-492125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Elementary School Building Project</a:t>
            </a:r>
          </a:p>
          <a:p>
            <a:pPr marL="982663" lvl="1" indent="-492125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Pedestrian/bike path connecting town centers</a:t>
            </a:r>
          </a:p>
          <a:p>
            <a:pPr marL="982663" lvl="1" indent="-492125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Expand inclusive housing opportunities and affordable housing</a:t>
            </a:r>
          </a:p>
          <a:p>
            <a:pPr marL="982663" lvl="1" indent="-492125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Many sustainability actions (renewable energy actions &amp; develop Climate Action &amp; Resiliency Plan)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D5E473-09EE-3D4E-8C32-6861D591019F}"/>
              </a:ext>
            </a:extLst>
          </p:cNvPr>
          <p:cNvSpPr txBox="1">
            <a:spLocks/>
          </p:cNvSpPr>
          <p:nvPr/>
        </p:nvSpPr>
        <p:spPr>
          <a:xfrm>
            <a:off x="975536" y="2104417"/>
            <a:ext cx="10642775" cy="401781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4000" dirty="0"/>
              <a:t>Welcome Select Board feedback, comments, and input 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4000" dirty="0"/>
              <a:t>Seek letter of support prior to Planning Board adoption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4000" dirty="0"/>
              <a:t>Planning Board public hearing to open on Tuesday, November 17,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61" y="0"/>
            <a:ext cx="2247089" cy="22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2ED1-782E-DA41-AAD3-9A61A92ABFF5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471868" cy="996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Comprehensive Plan Steering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C9556-A867-E543-A533-6139A78177FE}"/>
              </a:ext>
            </a:extLst>
          </p:cNvPr>
          <p:cNvSpPr txBox="1">
            <a:spLocks/>
          </p:cNvSpPr>
          <p:nvPr/>
        </p:nvSpPr>
        <p:spPr>
          <a:xfrm>
            <a:off x="357809" y="1282701"/>
            <a:ext cx="11531379" cy="493919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indent="-341313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Previous Comprehensive Plan adopted in 2000</a:t>
            </a:r>
          </a:p>
          <a:p>
            <a:pPr marL="804863" indent="-341313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Nov. 5, 2018 – Select Board appointed 18 member Steering Committee </a:t>
            </a:r>
          </a:p>
          <a:p>
            <a:pPr marL="0" lvl="1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Charles Donahue		Peter Neville</a:t>
            </a:r>
          </a:p>
          <a:p>
            <a:pPr marL="0" lvl="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Nancy Donahue	Steve </a:t>
            </a:r>
            <a:r>
              <a:rPr lang="en-US" sz="2800" dirty="0" err="1">
                <a:solidFill>
                  <a:schemeClr val="tx1"/>
                </a:solidFill>
              </a:rPr>
              <a:t>Olanoff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Paula Jacobson	John Rogers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Pam Kane	Barbara </a:t>
            </a:r>
            <a:r>
              <a:rPr lang="en-US" sz="2800" dirty="0" err="1">
                <a:solidFill>
                  <a:schemeClr val="tx1"/>
                </a:solidFill>
              </a:rPr>
              <a:t>Shea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Peter Kane	Tom Viti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Trevor </a:t>
            </a:r>
            <a:r>
              <a:rPr lang="en-US" sz="2800" dirty="0" err="1">
                <a:solidFill>
                  <a:schemeClr val="tx1"/>
                </a:solidFill>
              </a:rPr>
              <a:t>Laubenstein</a:t>
            </a:r>
            <a:r>
              <a:rPr lang="en-US" sz="2800" dirty="0">
                <a:solidFill>
                  <a:schemeClr val="tx1"/>
                </a:solidFill>
              </a:rPr>
              <a:t> 	Linda Walsh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Sheila Hanley </a:t>
            </a:r>
            <a:r>
              <a:rPr lang="en-US" sz="2800" dirty="0" err="1">
                <a:solidFill>
                  <a:schemeClr val="tx1"/>
                </a:solidFill>
              </a:rPr>
              <a:t>Longval</a:t>
            </a:r>
            <a:r>
              <a:rPr lang="en-US" sz="2800" dirty="0">
                <a:solidFill>
                  <a:schemeClr val="tx1"/>
                </a:solidFill>
              </a:rPr>
              <a:t>	Jack Wiggin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2382838" algn="l"/>
                <a:tab pos="6388100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err="1">
                <a:solidFill>
                  <a:schemeClr val="tx1"/>
                </a:solidFill>
              </a:rPr>
              <a:t>Janica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Midiri</a:t>
            </a:r>
            <a:r>
              <a:rPr lang="en-US" sz="2800" dirty="0">
                <a:solidFill>
                  <a:schemeClr val="tx1"/>
                </a:solidFill>
              </a:rPr>
              <a:t>		Kate Wynne</a:t>
            </a:r>
          </a:p>
        </p:txBody>
      </p:sp>
    </p:spTree>
    <p:extLst>
      <p:ext uri="{BB962C8B-B14F-4D97-AF65-F5344CB8AC3E}">
        <p14:creationId xmlns:p14="http://schemas.microsoft.com/office/powerpoint/2010/main" val="1138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D0FD-EDA1-2A43-B573-302BDA859DD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970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Comprehensive Plan Update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1E90-29BA-B746-B834-5F7DCB4E7FDE}"/>
              </a:ext>
            </a:extLst>
          </p:cNvPr>
          <p:cNvSpPr txBox="1">
            <a:spLocks/>
          </p:cNvSpPr>
          <p:nvPr/>
        </p:nvSpPr>
        <p:spPr>
          <a:xfrm>
            <a:off x="1097280" y="1153007"/>
            <a:ext cx="10058400" cy="485022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8" indent="-57308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Long range visionary document and policy guide for physical development</a:t>
            </a:r>
          </a:p>
          <a:p>
            <a:pPr marL="573088" indent="-57308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Involves participation from boards, committees, departments, businesses, residents, all stakeholders</a:t>
            </a:r>
          </a:p>
          <a:p>
            <a:pPr marL="573088" indent="-57308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Planning Board has statutory authority to adopt</a:t>
            </a:r>
          </a:p>
          <a:p>
            <a:pPr marL="573088" indent="-57308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9 Subject Areas:  Land Use, Town Centers, Housing, Economic Development, Natural &amp; Cultural Resources, Community Facilities, Open Space &amp; Recreation, Transportation, Sustainability &amp; Resiliency</a:t>
            </a:r>
          </a:p>
          <a:p>
            <a:pPr marL="573088" indent="-57308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230+ Implementing Actions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000F-2160-C04E-812C-736E21E94A57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36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Community Engagement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ACA81-5074-AD40-801C-5A60B50CC755}"/>
              </a:ext>
            </a:extLst>
          </p:cNvPr>
          <p:cNvSpPr txBox="1"/>
          <p:nvPr/>
        </p:nvSpPr>
        <p:spPr>
          <a:xfrm>
            <a:off x="691186" y="1123298"/>
            <a:ext cx="11196014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Adopted a </a:t>
            </a:r>
            <a:r>
              <a:rPr lang="en-US" sz="2800" b="1" dirty="0"/>
              <a:t>Public Participation Plan </a:t>
            </a:r>
            <a:r>
              <a:rPr lang="en-US" sz="2800" dirty="0"/>
              <a:t>at first meeting, November 19, 2018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Hired facilitator/public engagement consultant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Community survey, Spring 2019.  800 responses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Visioning Session, Saturday, May 18, 2019.  61 residents participated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Public meetings:</a:t>
            </a:r>
          </a:p>
          <a:p>
            <a:pPr marL="976313" indent="-538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7 Steering Committee meetings 2018-2020</a:t>
            </a:r>
          </a:p>
          <a:p>
            <a:pPr marL="976313" indent="-538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5 meeting with Planning Board, Fall 2019</a:t>
            </a:r>
          </a:p>
          <a:p>
            <a:pPr marL="976313" indent="-5381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2 Open Houses, February 2020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Webpage, Facebook page, INSIDE Westwood (WMC), </a:t>
            </a:r>
            <a:r>
              <a:rPr lang="en-US" sz="2800" dirty="0" smtClean="0"/>
              <a:t>Email blasts, Quarterly </a:t>
            </a:r>
            <a:r>
              <a:rPr lang="en-US" sz="2800" dirty="0"/>
              <a:t>Westwood, Westwood Wire, Westwood Day, School Department bulletins</a:t>
            </a:r>
          </a:p>
        </p:txBody>
      </p:sp>
    </p:spTree>
    <p:extLst>
      <p:ext uri="{BB962C8B-B14F-4D97-AF65-F5344CB8AC3E}">
        <p14:creationId xmlns:p14="http://schemas.microsoft.com/office/powerpoint/2010/main" val="40888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5842-5F8E-AC46-BCA3-0AF53ACEB214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13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Major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8DD4-A406-534C-9F2C-A78457CE4F93}"/>
              </a:ext>
            </a:extLst>
          </p:cNvPr>
          <p:cNvSpPr txBox="1">
            <a:spLocks/>
          </p:cNvSpPr>
          <p:nvPr/>
        </p:nvSpPr>
        <p:spPr>
          <a:xfrm>
            <a:off x="640079" y="1445684"/>
            <a:ext cx="10849555" cy="44184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Walkability through pedestrian improvements (sidewalks, trails)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Attractive and active streetscapes; businesses that generate foot traffic and social interaction in Town Centers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More inclusive housing opportunities and moderately priced housing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High quality public services (Schools, Recreational Facilities, Town-Services, Natural &amp; Conservation land improvements)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Renewable energy alternatives and energy efficiency to combat climate change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Collaborative public process for decision making to garner cohesion</a:t>
            </a:r>
          </a:p>
        </p:txBody>
      </p:sp>
    </p:spTree>
    <p:extLst>
      <p:ext uri="{BB962C8B-B14F-4D97-AF65-F5344CB8AC3E}">
        <p14:creationId xmlns:p14="http://schemas.microsoft.com/office/powerpoint/2010/main" val="20759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EA3D-2AB7-8E44-8D47-F0CF766E61D4}"/>
              </a:ext>
            </a:extLst>
          </p:cNvPr>
          <p:cNvSpPr txBox="1">
            <a:spLocks/>
          </p:cNvSpPr>
          <p:nvPr/>
        </p:nvSpPr>
        <p:spPr>
          <a:xfrm>
            <a:off x="1097280" y="287175"/>
            <a:ext cx="10058400" cy="8563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Land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B0F7D-9BBA-8F42-9859-9F67F657D3D9}"/>
              </a:ext>
            </a:extLst>
          </p:cNvPr>
          <p:cNvSpPr txBox="1">
            <a:spLocks/>
          </p:cNvSpPr>
          <p:nvPr/>
        </p:nvSpPr>
        <p:spPr>
          <a:xfrm>
            <a:off x="381962" y="1106996"/>
            <a:ext cx="11489036" cy="500119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Strengthen design and quality of pedestrian-oriented civic/commercial centers.</a:t>
            </a:r>
          </a:p>
          <a:p>
            <a:pPr marL="465138" indent="-465138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Increase sense of community by connecting centers, public facilities, and open spaces with walking and bike infrastructure and shuttles.</a:t>
            </a:r>
          </a:p>
          <a:p>
            <a:pPr marL="465138" indent="-465138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Guide residential development to protect open space and natural resources, serve diverse social needs, and community character.</a:t>
            </a:r>
          </a:p>
          <a:p>
            <a:pPr marL="465138" indent="-465138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Protect key open space resources through acquisition, conservation restrictions, and regulatory means.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u="sng" dirty="0">
                <a:solidFill>
                  <a:schemeClr val="tx1"/>
                </a:solidFill>
              </a:rPr>
              <a:t>Selected key Actions</a:t>
            </a:r>
          </a:p>
          <a:p>
            <a:pPr marL="465138" indent="-465138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Repurpose municipally-owned property, as opportunities arise, to advance plan’s objectives.</a:t>
            </a:r>
          </a:p>
          <a:p>
            <a:pPr marL="465138" indent="-465138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187B-2FD7-354C-9F68-EAEF4748F0F4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8380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Town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0ED40-7108-8D4A-A8EC-5362D4264592}"/>
              </a:ext>
            </a:extLst>
          </p:cNvPr>
          <p:cNvSpPr txBox="1">
            <a:spLocks/>
          </p:cNvSpPr>
          <p:nvPr/>
        </p:nvSpPr>
        <p:spPr>
          <a:xfrm>
            <a:off x="968693" y="1245658"/>
            <a:ext cx="10058400" cy="496464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Balance needs of residents and business while creating more vibrant and active Town centers with a diverse range of offerings.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Enhance the small-town community character with attractive buildings, streetscapes, greenery, and amenities conducive to multigenerational gatherings.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Prioritize the pedestrian experience by fostering walkable an intimate village centers to serve all residents and visitors.</a:t>
            </a:r>
          </a:p>
          <a:p>
            <a:pPr marL="0" indent="0">
              <a:buNone/>
            </a:pPr>
            <a:r>
              <a:rPr lang="en-US" sz="2800" u="sng" dirty="0">
                <a:solidFill>
                  <a:schemeClr val="tx1"/>
                </a:solidFill>
              </a:rPr>
              <a:t>Selected Key Actions</a:t>
            </a:r>
          </a:p>
          <a:p>
            <a:pPr marL="915988" indent="-465138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Formalize the Planning Board design review process</a:t>
            </a:r>
          </a:p>
          <a:p>
            <a:pPr marL="915988" indent="-465138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Through zoning, promote active first floor commercial uses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3531-346D-8C47-AE38-1DA0F329C920}"/>
              </a:ext>
            </a:extLst>
          </p:cNvPr>
          <p:cNvSpPr txBox="1">
            <a:spLocks/>
          </p:cNvSpPr>
          <p:nvPr/>
        </p:nvSpPr>
        <p:spPr>
          <a:xfrm>
            <a:off x="1133272" y="169872"/>
            <a:ext cx="10058400" cy="555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9CE76-BBCD-AB4A-9D0C-E7BFFDDE6FC3}"/>
              </a:ext>
            </a:extLst>
          </p:cNvPr>
          <p:cNvSpPr txBox="1">
            <a:spLocks/>
          </p:cNvSpPr>
          <p:nvPr/>
        </p:nvSpPr>
        <p:spPr>
          <a:xfrm>
            <a:off x="447472" y="725836"/>
            <a:ext cx="11430000" cy="575278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Diversity housing stock by increasing the availability of moderately priced homes, senior housing, rental units, condos, townhomes, and attached style housing.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Provide opportunities to increase racial and ethnic diversity of the community.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Implement policies and regulations to provide more low and moderate-income housing options.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600" u="sng" dirty="0">
                <a:solidFill>
                  <a:schemeClr val="tx1"/>
                </a:solidFill>
              </a:rPr>
              <a:t>Selected Key Actions</a:t>
            </a:r>
            <a:r>
              <a:rPr lang="en-US" sz="2600" dirty="0">
                <a:solidFill>
                  <a:schemeClr val="tx1"/>
                </a:solidFill>
              </a:rPr>
              <a:t>: </a:t>
            </a:r>
          </a:p>
          <a:p>
            <a:pPr marL="915988" indent="-4651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Explore revisions to zoning bylaw</a:t>
            </a:r>
          </a:p>
          <a:p>
            <a:pPr marL="915988" indent="-4651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Pursue actions in the 2019 Housing Production Plan</a:t>
            </a:r>
          </a:p>
          <a:p>
            <a:pPr marL="915988" indent="-4651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Diversity and fair housing trainings for town boards, real estate agents, local businesses, major employers</a:t>
            </a:r>
          </a:p>
          <a:p>
            <a:pPr marL="915988" indent="-465138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Active Housing Partnership for community outreach and </a:t>
            </a:r>
            <a:r>
              <a:rPr lang="en-US" sz="2600" dirty="0" smtClean="0">
                <a:solidFill>
                  <a:schemeClr val="tx1"/>
                </a:solidFill>
              </a:rPr>
              <a:t>education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6599-1974-B742-9CDD-30005216CCD3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1037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Economic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A771D-BD1C-7646-9243-CF2450C7A0B7}"/>
              </a:ext>
            </a:extLst>
          </p:cNvPr>
          <p:cNvSpPr txBox="1">
            <a:spLocks/>
          </p:cNvSpPr>
          <p:nvPr/>
        </p:nvSpPr>
        <p:spPr>
          <a:xfrm>
            <a:off x="968692" y="1152853"/>
            <a:ext cx="10058400" cy="471930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Maximize the Town’s commercial tax base by pursing economic development that attracts desired development and is compatible with Westwood’s community character.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Foster the village centers as a place to stop, dine, and mingle by encourage a mix of desirable services and uses that generates foot traffic.</a:t>
            </a:r>
          </a:p>
          <a:p>
            <a:pPr marL="0" indent="0">
              <a:buNone/>
            </a:pPr>
            <a:r>
              <a:rPr lang="en-US" sz="2800" u="sng" dirty="0">
                <a:solidFill>
                  <a:schemeClr val="tx1"/>
                </a:solidFill>
              </a:rPr>
              <a:t>Selected Key Actions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Actively engage the local business community in measures to improve town centers.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Support continued development of University Avenue area.</a:t>
            </a:r>
          </a:p>
          <a:p>
            <a:pPr marL="465138" indent="-465138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2744</TotalTime>
  <Words>1080</Words>
  <Application>Microsoft Office PowerPoint</Application>
  <PresentationFormat>Widescreen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Retrospect</vt:lpstr>
      <vt:lpstr>Draft Comprehensive Plan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McCabe</dc:creator>
  <cp:lastModifiedBy>Abigail McCabe</cp:lastModifiedBy>
  <cp:revision>58</cp:revision>
  <dcterms:created xsi:type="dcterms:W3CDTF">2020-10-24T01:02:07Z</dcterms:created>
  <dcterms:modified xsi:type="dcterms:W3CDTF">2020-10-26T18:44:37Z</dcterms:modified>
</cp:coreProperties>
</file>