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2" r:id="rId8"/>
    <p:sldId id="263" r:id="rId9"/>
    <p:sldId id="264"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5" d="100"/>
          <a:sy n="65" d="100"/>
        </p:scale>
        <p:origin x="132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857F70-F356-485C-A013-D5E25E07BA4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180212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57F70-F356-485C-A013-D5E25E07BA4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140980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57F70-F356-485C-A013-D5E25E07BA4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239861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57F70-F356-485C-A013-D5E25E07BA4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381142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57F70-F356-485C-A013-D5E25E07BA48}"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49383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857F70-F356-485C-A013-D5E25E07BA48}"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312197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857F70-F356-485C-A013-D5E25E07BA48}"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175963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57F70-F356-485C-A013-D5E25E07BA48}"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198493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57F70-F356-485C-A013-D5E25E07BA48}"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23766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57F70-F356-485C-A013-D5E25E07BA48}"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842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57F70-F356-485C-A013-D5E25E07BA48}"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8670D-C736-462E-A816-E51DA8A4409E}" type="slidenum">
              <a:rPr lang="en-US" smtClean="0"/>
              <a:t>‹#›</a:t>
            </a:fld>
            <a:endParaRPr lang="en-US"/>
          </a:p>
        </p:txBody>
      </p:sp>
    </p:spTree>
    <p:extLst>
      <p:ext uri="{BB962C8B-B14F-4D97-AF65-F5344CB8AC3E}">
        <p14:creationId xmlns:p14="http://schemas.microsoft.com/office/powerpoint/2010/main" val="99022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57F70-F356-485C-A013-D5E25E07BA48}" type="datetimeFigureOut">
              <a:rPr lang="en-US" smtClean="0"/>
              <a:t>10/5/2020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8670D-C736-462E-A816-E51DA8A4409E}" type="slidenum">
              <a:rPr lang="en-US" smtClean="0"/>
              <a:t>‹#›</a:t>
            </a:fld>
            <a:endParaRPr lang="en-US"/>
          </a:p>
        </p:txBody>
      </p:sp>
    </p:spTree>
    <p:extLst>
      <p:ext uri="{BB962C8B-B14F-4D97-AF65-F5344CB8AC3E}">
        <p14:creationId xmlns:p14="http://schemas.microsoft.com/office/powerpoint/2010/main" val="2674243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ec.state.ma.us/OVR/" TargetMode="External"/><Relationship Id="rId2" Type="http://schemas.openxmlformats.org/officeDocument/2006/relationships/hyperlink" Target="https://www.sec.state.ma.us/VoterRegistrationSearch/MyVoterRegStatus.asp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sec.state.ma.us/VoterRegistrationSearch/MailInBallot.aspx" TargetMode="External"/><Relationship Id="rId2" Type="http://schemas.openxmlformats.org/officeDocument/2006/relationships/hyperlink" Target="mailto:votebymail@townhall.westwood.ma.us" TargetMode="Externa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ec.state.ma.us/wheredoivotema/track/trackmyballot.aspx"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ec.state.ma.us/wheredoivotema/bal/myelectioninfo.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1295400"/>
          </a:xfrm>
        </p:spPr>
        <p:txBody>
          <a:bodyPr>
            <a:noAutofit/>
          </a:bodyPr>
          <a:lstStyle/>
          <a:p>
            <a:r>
              <a:rPr lang="en-US" sz="3600" b="1" dirty="0" smtClean="0">
                <a:solidFill>
                  <a:schemeClr val="tx2">
                    <a:lumMod val="75000"/>
                  </a:schemeClr>
                </a:solidFill>
                <a:latin typeface="Arial Black" panose="020B0A04020102020204" pitchFamily="34" charset="0"/>
              </a:rPr>
              <a:t>Tuesday,</a:t>
            </a:r>
          </a:p>
          <a:p>
            <a:r>
              <a:rPr lang="en-US" sz="3600" b="1" dirty="0" smtClean="0">
                <a:solidFill>
                  <a:schemeClr val="tx2">
                    <a:lumMod val="75000"/>
                  </a:schemeClr>
                </a:solidFill>
                <a:latin typeface="Arial Black" panose="020B0A04020102020204" pitchFamily="34" charset="0"/>
              </a:rPr>
              <a:t>November 3, 2020</a:t>
            </a:r>
            <a:endParaRPr lang="en-US" sz="3600" b="1" dirty="0">
              <a:solidFill>
                <a:schemeClr val="tx2">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33513"/>
            <a:ext cx="5715000" cy="313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418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p>
        </p:txBody>
      </p:sp>
      <p:sp>
        <p:nvSpPr>
          <p:cNvPr id="3" name="Content Placeholder 2"/>
          <p:cNvSpPr>
            <a:spLocks noGrp="1"/>
          </p:cNvSpPr>
          <p:nvPr>
            <p:ph idx="1"/>
          </p:nvPr>
        </p:nvSpPr>
        <p:spPr>
          <a:xfrm>
            <a:off x="609600" y="2514600"/>
            <a:ext cx="8229600" cy="3733800"/>
          </a:xfrm>
        </p:spPr>
        <p:txBody>
          <a:bodyPr>
            <a:normAutofit fontScale="92500" lnSpcReduction="10000"/>
          </a:bodyPr>
          <a:lstStyle/>
          <a:p>
            <a:r>
              <a:rPr lang="en-US" dirty="0" smtClean="0">
                <a:hlinkClick r:id="rId2"/>
              </a:rPr>
              <a:t>Check your voter  registration</a:t>
            </a:r>
            <a:r>
              <a:rPr lang="en-US" dirty="0" smtClean="0"/>
              <a:t> </a:t>
            </a:r>
          </a:p>
          <a:p>
            <a:r>
              <a:rPr lang="en-US" dirty="0" smtClean="0">
                <a:hlinkClick r:id="rId3"/>
              </a:rPr>
              <a:t>Register to vote online</a:t>
            </a:r>
            <a:endParaRPr lang="en-US" dirty="0" smtClean="0"/>
          </a:p>
          <a:p>
            <a:r>
              <a:rPr lang="en-US" b="1" dirty="0" smtClean="0">
                <a:solidFill>
                  <a:schemeClr val="accent1">
                    <a:lumMod val="75000"/>
                  </a:schemeClr>
                </a:solidFill>
              </a:rPr>
              <a:t>Last day to register to vote is Saturday, October 24, 2020 .</a:t>
            </a:r>
          </a:p>
          <a:p>
            <a:r>
              <a:rPr lang="en-US" b="1" dirty="0" smtClean="0">
                <a:solidFill>
                  <a:schemeClr val="accent1">
                    <a:lumMod val="75000"/>
                  </a:schemeClr>
                </a:solidFill>
              </a:rPr>
              <a:t>There will be a special voter registration session at Westwood Town Hall from 2:00PM-4:00PM and 7:00PM-8:00PM. All social distancing guidelines will be strictly enforced.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
            <a:ext cx="3962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440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4765"/>
            <a:ext cx="8229600" cy="1143000"/>
          </a:xfrm>
        </p:spPr>
        <p:txBody>
          <a:bodyPr/>
          <a:lstStyle/>
          <a:p>
            <a:r>
              <a:rPr lang="en-US" b="1" dirty="0" smtClean="0">
                <a:solidFill>
                  <a:schemeClr val="accent1">
                    <a:lumMod val="75000"/>
                  </a:schemeClr>
                </a:solidFill>
              </a:rPr>
              <a:t>THREE OPTIONS TO VOTE</a:t>
            </a:r>
            <a:endParaRPr lang="en-US" b="1" dirty="0">
              <a:solidFill>
                <a:schemeClr val="accent1">
                  <a:lumMod val="75000"/>
                </a:schemeClr>
              </a:solidFill>
            </a:endParaRPr>
          </a:p>
        </p:txBody>
      </p:sp>
      <p:sp>
        <p:nvSpPr>
          <p:cNvPr id="9" name="Subtitle 8"/>
          <p:cNvSpPr>
            <a:spLocks noGrp="1"/>
          </p:cNvSpPr>
          <p:nvPr>
            <p:ph type="body" idx="1"/>
          </p:nvPr>
        </p:nvSpPr>
        <p:spPr>
          <a:xfrm>
            <a:off x="457200" y="1152525"/>
            <a:ext cx="7467600" cy="1238250"/>
          </a:xfrm>
        </p:spPr>
        <p:txBody>
          <a:bodyPr>
            <a:normAutofit/>
          </a:bodyPr>
          <a:lstStyle/>
          <a:p>
            <a:pPr algn="l"/>
            <a:r>
              <a:rPr lang="en-US" sz="3600" b="1" dirty="0" smtClean="0">
                <a:solidFill>
                  <a:srgbClr val="FF0000"/>
                </a:solidFill>
              </a:rPr>
              <a:t>1. BY MAIL</a:t>
            </a:r>
            <a:endParaRPr lang="en-US" sz="3600" b="1" dirty="0">
              <a:solidFill>
                <a:srgbClr val="FF0000"/>
              </a:solidFill>
            </a:endParaRPr>
          </a:p>
          <a:p>
            <a:pPr algn="l"/>
            <a:endParaRPr lang="en-US" b="1" dirty="0">
              <a:solidFill>
                <a:srgbClr val="FF0000"/>
              </a:solidFill>
            </a:endParaRPr>
          </a:p>
        </p:txBody>
      </p:sp>
      <p:sp>
        <p:nvSpPr>
          <p:cNvPr id="14" name="Content Placeholder 13"/>
          <p:cNvSpPr>
            <a:spLocks noGrp="1"/>
          </p:cNvSpPr>
          <p:nvPr>
            <p:ph sz="half" idx="2"/>
          </p:nvPr>
        </p:nvSpPr>
        <p:spPr>
          <a:xfrm>
            <a:off x="457200" y="2590799"/>
            <a:ext cx="7315200" cy="3535363"/>
          </a:xfrm>
        </p:spPr>
        <p:txBody>
          <a:bodyPr>
            <a:normAutofit fontScale="92500" lnSpcReduction="10000"/>
          </a:bodyPr>
          <a:lstStyle/>
          <a:p>
            <a:r>
              <a:rPr lang="en-US" sz="3000" b="1" dirty="0" smtClean="0">
                <a:solidFill>
                  <a:schemeClr val="accent1">
                    <a:lumMod val="75000"/>
                  </a:schemeClr>
                </a:solidFill>
              </a:rPr>
              <a:t>Submit an application to the Town Clerk’s office no later than October 29, 2020. </a:t>
            </a:r>
          </a:p>
          <a:p>
            <a:r>
              <a:rPr lang="en-US" sz="3000" b="1" dirty="0" smtClean="0">
                <a:solidFill>
                  <a:schemeClr val="accent1">
                    <a:lumMod val="75000"/>
                  </a:schemeClr>
                </a:solidFill>
              </a:rPr>
              <a:t>Applications are available in the lobby at the Westwood Police Station, 588 High Street.</a:t>
            </a:r>
          </a:p>
          <a:p>
            <a:r>
              <a:rPr lang="en-US" sz="3000" b="1" dirty="0" smtClean="0">
                <a:solidFill>
                  <a:schemeClr val="accent1">
                    <a:lumMod val="75000"/>
                  </a:schemeClr>
                </a:solidFill>
              </a:rPr>
              <a:t>By contacting  the Town Clerks office, 781-320-1013/781-320-3964 or </a:t>
            </a:r>
            <a:r>
              <a:rPr lang="en-US" sz="3000" b="1" dirty="0" smtClean="0">
                <a:solidFill>
                  <a:schemeClr val="accent1">
                    <a:lumMod val="75000"/>
                  </a:schemeClr>
                </a:solidFill>
                <a:hlinkClick r:id="rId2"/>
              </a:rPr>
              <a:t>votebymail@townhall.westwood.ma.us</a:t>
            </a:r>
            <a:endParaRPr lang="en-US" sz="3000" b="1" dirty="0" smtClean="0">
              <a:solidFill>
                <a:schemeClr val="accent1">
                  <a:lumMod val="75000"/>
                </a:schemeClr>
              </a:solidFill>
            </a:endParaRPr>
          </a:p>
          <a:p>
            <a:r>
              <a:rPr lang="en-US" sz="3000" b="1" dirty="0" smtClean="0">
                <a:solidFill>
                  <a:schemeClr val="accent1">
                    <a:lumMod val="75000"/>
                  </a:schemeClr>
                </a:solidFill>
                <a:hlinkClick r:id="rId3"/>
              </a:rPr>
              <a:t>Or by applying</a:t>
            </a:r>
            <a:r>
              <a:rPr lang="en-US" sz="3000" b="1" dirty="0">
                <a:solidFill>
                  <a:schemeClr val="accent1">
                    <a:lumMod val="75000"/>
                  </a:schemeClr>
                </a:solidFill>
                <a:hlinkClick r:id="rId3"/>
              </a:rPr>
              <a:t> </a:t>
            </a:r>
            <a:r>
              <a:rPr lang="en-US" sz="3000" b="1" dirty="0" smtClean="0">
                <a:solidFill>
                  <a:schemeClr val="accent1">
                    <a:lumMod val="75000"/>
                  </a:schemeClr>
                </a:solidFill>
                <a:hlinkClick r:id="rId3"/>
              </a:rPr>
              <a:t>online</a:t>
            </a:r>
            <a:r>
              <a:rPr lang="en-US" sz="3000" b="1" dirty="0" smtClean="0">
                <a:solidFill>
                  <a:schemeClr val="accent1">
                    <a:lumMod val="75000"/>
                  </a:schemeClr>
                </a:solidFill>
              </a:rPr>
              <a:t>.</a:t>
            </a:r>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152525"/>
            <a:ext cx="29527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46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762000"/>
            <a:ext cx="8229600" cy="5364163"/>
          </a:xfrm>
        </p:spPr>
        <p:txBody>
          <a:bodyPr/>
          <a:lstStyle/>
          <a:p>
            <a:r>
              <a:rPr lang="en-US" b="1" dirty="0" smtClean="0">
                <a:solidFill>
                  <a:schemeClr val="accent1">
                    <a:lumMod val="75000"/>
                  </a:schemeClr>
                </a:solidFill>
              </a:rPr>
              <a:t>Ballots will be mailed out this week to any voter who has submitted a request.</a:t>
            </a:r>
          </a:p>
          <a:p>
            <a:r>
              <a:rPr lang="en-US" b="1" dirty="0" smtClean="0">
                <a:solidFill>
                  <a:schemeClr val="accent1">
                    <a:lumMod val="75000"/>
                  </a:schemeClr>
                </a:solidFill>
              </a:rPr>
              <a:t>You may return your Ballot by mail .</a:t>
            </a:r>
          </a:p>
          <a:p>
            <a:r>
              <a:rPr lang="en-US" b="1" dirty="0" smtClean="0">
                <a:solidFill>
                  <a:schemeClr val="accent1">
                    <a:lumMod val="75000"/>
                  </a:schemeClr>
                </a:solidFill>
              </a:rPr>
              <a:t>Or in the secure Ballot Drop Box which will located in front of the Westwood Police Station.</a:t>
            </a:r>
          </a:p>
          <a:p>
            <a:endParaRPr lang="en-US" b="1" dirty="0" smtClean="0">
              <a:solidFill>
                <a:schemeClr val="accent1">
                  <a:lumMod val="75000"/>
                </a:schemeClr>
              </a:solidFill>
            </a:endParaRPr>
          </a:p>
          <a:p>
            <a:r>
              <a:rPr lang="en-US" b="1" dirty="0" smtClean="0">
                <a:solidFill>
                  <a:schemeClr val="accent1">
                    <a:lumMod val="75000"/>
                  </a:schemeClr>
                </a:solidFill>
              </a:rPr>
              <a:t>To check the status of your </a:t>
            </a:r>
            <a:r>
              <a:rPr lang="en-US" b="1" dirty="0" smtClean="0">
                <a:solidFill>
                  <a:schemeClr val="accent1">
                    <a:lumMod val="75000"/>
                  </a:schemeClr>
                </a:solidFill>
                <a:hlinkClick r:id="rId2"/>
              </a:rPr>
              <a:t>mail in Ballot. </a:t>
            </a:r>
            <a:endParaRPr lang="en-US" b="1" dirty="0">
              <a:solidFill>
                <a:schemeClr val="accent1">
                  <a:lumMod val="75000"/>
                </a:schemeClr>
              </a:solidFill>
            </a:endParaRP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397" y="1828800"/>
            <a:ext cx="99060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394710"/>
            <a:ext cx="1524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29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b="1" dirty="0" smtClean="0">
                <a:solidFill>
                  <a:schemeClr val="accent1">
                    <a:lumMod val="75000"/>
                  </a:schemeClr>
                </a:solidFill>
              </a:rPr>
              <a:t>Ballots that are returned by mail must be postmarked no later than November 3, 2020 and received no later than November 6, 2020 to be added to the Election results.</a:t>
            </a:r>
          </a:p>
          <a:p>
            <a:r>
              <a:rPr lang="en-US" b="1" dirty="0" smtClean="0">
                <a:solidFill>
                  <a:schemeClr val="accent1">
                    <a:lumMod val="75000"/>
                  </a:schemeClr>
                </a:solidFill>
              </a:rPr>
              <a:t>These ballots will processed on Saturday, November 7th at 9:00AM in the office of the Town Clerk by the Town Clerk and the Board of Registrars. 	</a:t>
            </a:r>
          </a:p>
          <a:p>
            <a:r>
              <a:rPr lang="en-US" b="1" dirty="0" smtClean="0">
                <a:solidFill>
                  <a:schemeClr val="accent1">
                    <a:lumMod val="75000"/>
                  </a:schemeClr>
                </a:solidFill>
              </a:rPr>
              <a:t>Any voter who has returned an early or absentee ballot that has been accepted cannot vote in person on Election Day. </a:t>
            </a:r>
          </a:p>
          <a:p>
            <a:endParaRPr lang="en-US" b="1" dirty="0">
              <a:solidFill>
                <a:schemeClr val="accent1">
                  <a:lumMod val="75000"/>
                </a:schemeClr>
              </a:solidFill>
            </a:endParaRPr>
          </a:p>
        </p:txBody>
      </p:sp>
    </p:spTree>
    <p:extLst>
      <p:ext uri="{BB962C8B-B14F-4D97-AF65-F5344CB8AC3E}">
        <p14:creationId xmlns:p14="http://schemas.microsoft.com/office/powerpoint/2010/main" val="118134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2. Early Voting in Person</a:t>
            </a:r>
            <a:br>
              <a:rPr lang="en-US" b="1" dirty="0" smtClean="0">
                <a:solidFill>
                  <a:srgbClr val="FF0000"/>
                </a:solidFill>
              </a:rPr>
            </a:br>
            <a:r>
              <a:rPr lang="en-US" sz="3100" b="1" dirty="0" smtClean="0">
                <a:solidFill>
                  <a:srgbClr val="002060"/>
                </a:solidFill>
              </a:rPr>
              <a:t>Jaillet Meeting Room</a:t>
            </a:r>
            <a:br>
              <a:rPr lang="en-US" sz="3100" b="1" dirty="0" smtClean="0">
                <a:solidFill>
                  <a:srgbClr val="002060"/>
                </a:solidFill>
              </a:rPr>
            </a:br>
            <a:r>
              <a:rPr lang="en-US" sz="3100" b="1" dirty="0" smtClean="0">
                <a:solidFill>
                  <a:srgbClr val="002060"/>
                </a:solidFill>
              </a:rPr>
              <a:t>Westwood Police Station, 588 High Street</a:t>
            </a:r>
            <a:endParaRPr lang="en-US" sz="3100" b="1" dirty="0">
              <a:solidFill>
                <a:srgbClr val="002060"/>
              </a:solidFill>
            </a:endParaRPr>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
            <a:ext cx="1428750" cy="93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3439732324"/>
              </p:ext>
            </p:extLst>
          </p:nvPr>
        </p:nvGraphicFramePr>
        <p:xfrm>
          <a:off x="1066800" y="1828800"/>
          <a:ext cx="6705600" cy="4267200"/>
        </p:xfrm>
        <a:graphic>
          <a:graphicData uri="http://schemas.openxmlformats.org/drawingml/2006/table">
            <a:tbl>
              <a:tblPr bandRow="1">
                <a:tableStyleId>{69012ECD-51FC-41F1-AA8D-1B2483CD663E}</a:tableStyleId>
              </a:tblPr>
              <a:tblGrid>
                <a:gridCol w="3352800">
                  <a:extLst>
                    <a:ext uri="{9D8B030D-6E8A-4147-A177-3AD203B41FA5}">
                      <a16:colId xmlns:a16="http://schemas.microsoft.com/office/drawing/2014/main" val="1625151734"/>
                    </a:ext>
                  </a:extLst>
                </a:gridCol>
                <a:gridCol w="3352800">
                  <a:extLst>
                    <a:ext uri="{9D8B030D-6E8A-4147-A177-3AD203B41FA5}">
                      <a16:colId xmlns:a16="http://schemas.microsoft.com/office/drawing/2014/main" val="412713664"/>
                    </a:ext>
                  </a:extLst>
                </a:gridCol>
              </a:tblGrid>
              <a:tr h="300446">
                <a:tc>
                  <a:txBody>
                    <a:bodyPr/>
                    <a:lstStyle/>
                    <a:p>
                      <a:r>
                        <a:rPr lang="en-US" sz="1400" dirty="0" smtClean="0"/>
                        <a:t>Saturday, October</a:t>
                      </a:r>
                      <a:r>
                        <a:rPr lang="en-US" sz="1400" baseline="0" dirty="0" smtClean="0"/>
                        <a:t> 17</a:t>
                      </a:r>
                      <a:r>
                        <a:rPr lang="en-US" sz="1400" baseline="30000" dirty="0" smtClean="0"/>
                        <a:t>th</a:t>
                      </a:r>
                      <a:endParaRPr lang="en-US" sz="1400" dirty="0"/>
                    </a:p>
                  </a:txBody>
                  <a:tcPr/>
                </a:tc>
                <a:tc>
                  <a:txBody>
                    <a:bodyPr/>
                    <a:lstStyle/>
                    <a:p>
                      <a:pPr algn="ctr"/>
                      <a:r>
                        <a:rPr lang="en-US" sz="1400" dirty="0" smtClean="0"/>
                        <a:t>9:00 am to 1:00 pm</a:t>
                      </a:r>
                      <a:endParaRPr lang="en-US" sz="1400" dirty="0"/>
                    </a:p>
                  </a:txBody>
                  <a:tcPr/>
                </a:tc>
                <a:extLst>
                  <a:ext uri="{0D108BD9-81ED-4DB2-BD59-A6C34878D82A}">
                    <a16:rowId xmlns:a16="http://schemas.microsoft.com/office/drawing/2014/main" val="2370308713"/>
                  </a:ext>
                </a:extLst>
              </a:tr>
              <a:tr h="300446">
                <a:tc>
                  <a:txBody>
                    <a:bodyPr/>
                    <a:lstStyle/>
                    <a:p>
                      <a:r>
                        <a:rPr lang="en-US" sz="1400" dirty="0" smtClean="0"/>
                        <a:t>Sunday,</a:t>
                      </a:r>
                      <a:r>
                        <a:rPr lang="en-US" sz="1400" baseline="0" dirty="0" smtClean="0"/>
                        <a:t> October 18</a:t>
                      </a:r>
                      <a:r>
                        <a:rPr lang="en-US" sz="1400" baseline="30000" dirty="0" smtClean="0"/>
                        <a:t>th</a:t>
                      </a:r>
                      <a:endParaRPr lang="en-US" sz="1400" dirty="0"/>
                    </a:p>
                  </a:txBody>
                  <a:tcPr/>
                </a:tc>
                <a:tc>
                  <a:txBody>
                    <a:bodyPr/>
                    <a:lstStyle/>
                    <a:p>
                      <a:pPr algn="ctr"/>
                      <a:r>
                        <a:rPr lang="en-US" sz="1400" dirty="0" smtClean="0"/>
                        <a:t>9:00 am</a:t>
                      </a:r>
                      <a:r>
                        <a:rPr lang="en-US" sz="1400" baseline="0" dirty="0" smtClean="0"/>
                        <a:t> to 1:00 pm</a:t>
                      </a:r>
                      <a:endParaRPr lang="en-US" sz="1400" dirty="0"/>
                    </a:p>
                  </a:txBody>
                  <a:tcPr/>
                </a:tc>
                <a:extLst>
                  <a:ext uri="{0D108BD9-81ED-4DB2-BD59-A6C34878D82A}">
                    <a16:rowId xmlns:a16="http://schemas.microsoft.com/office/drawing/2014/main" val="3606180030"/>
                  </a:ext>
                </a:extLst>
              </a:tr>
              <a:tr h="300446">
                <a:tc>
                  <a:txBody>
                    <a:bodyPr/>
                    <a:lstStyle/>
                    <a:p>
                      <a:r>
                        <a:rPr lang="en-US" sz="1400" dirty="0" smtClean="0"/>
                        <a:t>Monday, October</a:t>
                      </a:r>
                      <a:r>
                        <a:rPr lang="en-US" sz="1400" baseline="0" dirty="0" smtClean="0"/>
                        <a:t> 19</a:t>
                      </a:r>
                      <a:r>
                        <a:rPr lang="en-US" sz="1400" baseline="30000" dirty="0" smtClean="0"/>
                        <a:t>th</a:t>
                      </a:r>
                      <a:endParaRPr lang="en-US" sz="1400" dirty="0"/>
                    </a:p>
                  </a:txBody>
                  <a:tcPr/>
                </a:tc>
                <a:tc>
                  <a:txBody>
                    <a:bodyPr/>
                    <a:lstStyle/>
                    <a:p>
                      <a:pPr algn="ctr"/>
                      <a:r>
                        <a:rPr lang="en-US" sz="1400" dirty="0" smtClean="0"/>
                        <a:t>9:00 am to 4:00 pm</a:t>
                      </a:r>
                      <a:endParaRPr lang="en-US" sz="1400" dirty="0"/>
                    </a:p>
                  </a:txBody>
                  <a:tcPr/>
                </a:tc>
                <a:extLst>
                  <a:ext uri="{0D108BD9-81ED-4DB2-BD59-A6C34878D82A}">
                    <a16:rowId xmlns:a16="http://schemas.microsoft.com/office/drawing/2014/main" val="1697701392"/>
                  </a:ext>
                </a:extLst>
              </a:tr>
              <a:tr h="300446">
                <a:tc>
                  <a:txBody>
                    <a:bodyPr/>
                    <a:lstStyle/>
                    <a:p>
                      <a:r>
                        <a:rPr lang="en-US" sz="1400" dirty="0" smtClean="0"/>
                        <a:t>Tuesday, October</a:t>
                      </a:r>
                      <a:r>
                        <a:rPr lang="en-US" sz="1400" baseline="0" dirty="0" smtClean="0"/>
                        <a:t> 20</a:t>
                      </a:r>
                      <a:r>
                        <a:rPr lang="en-US" sz="1400" baseline="30000" dirty="0" smtClean="0"/>
                        <a:t>th</a:t>
                      </a:r>
                      <a:endParaRPr lang="en-US" sz="1400" dirty="0"/>
                    </a:p>
                  </a:txBody>
                  <a:tcPr/>
                </a:tc>
                <a:tc>
                  <a:txBody>
                    <a:bodyPr/>
                    <a:lstStyle/>
                    <a:p>
                      <a:pPr algn="ctr"/>
                      <a:r>
                        <a:rPr lang="en-US" sz="1400" dirty="0" smtClean="0"/>
                        <a:t>9:00 am</a:t>
                      </a:r>
                      <a:r>
                        <a:rPr lang="en-US" sz="1400" baseline="0" dirty="0" smtClean="0"/>
                        <a:t> to 7:00 pm</a:t>
                      </a:r>
                      <a:endParaRPr lang="en-US" sz="1400" dirty="0"/>
                    </a:p>
                  </a:txBody>
                  <a:tcPr/>
                </a:tc>
                <a:extLst>
                  <a:ext uri="{0D108BD9-81ED-4DB2-BD59-A6C34878D82A}">
                    <a16:rowId xmlns:a16="http://schemas.microsoft.com/office/drawing/2014/main" val="425004363"/>
                  </a:ext>
                </a:extLst>
              </a:tr>
              <a:tr h="300446">
                <a:tc>
                  <a:txBody>
                    <a:bodyPr/>
                    <a:lstStyle/>
                    <a:p>
                      <a:r>
                        <a:rPr lang="en-US" sz="1400" dirty="0" smtClean="0"/>
                        <a:t>Wednesday, October 21</a:t>
                      </a:r>
                      <a:r>
                        <a:rPr lang="en-US" sz="1400" baseline="30000" dirty="0" smtClean="0"/>
                        <a:t>st</a:t>
                      </a:r>
                      <a:endParaRPr lang="en-US" sz="1400" dirty="0"/>
                    </a:p>
                  </a:txBody>
                  <a:tcPr/>
                </a:tc>
                <a:tc>
                  <a:txBody>
                    <a:bodyPr/>
                    <a:lstStyle/>
                    <a:p>
                      <a:pPr algn="ctr"/>
                      <a:r>
                        <a:rPr lang="en-US" sz="1400" dirty="0" smtClean="0"/>
                        <a:t>9:00 am to</a:t>
                      </a:r>
                      <a:r>
                        <a:rPr lang="en-US" sz="1400" baseline="0" dirty="0" smtClean="0"/>
                        <a:t> 4:00 pm</a:t>
                      </a:r>
                      <a:endParaRPr lang="en-US" sz="1400" dirty="0"/>
                    </a:p>
                  </a:txBody>
                  <a:tcPr/>
                </a:tc>
                <a:extLst>
                  <a:ext uri="{0D108BD9-81ED-4DB2-BD59-A6C34878D82A}">
                    <a16:rowId xmlns:a16="http://schemas.microsoft.com/office/drawing/2014/main" val="680429301"/>
                  </a:ext>
                </a:extLst>
              </a:tr>
              <a:tr h="300446">
                <a:tc>
                  <a:txBody>
                    <a:bodyPr/>
                    <a:lstStyle/>
                    <a:p>
                      <a:r>
                        <a:rPr lang="en-US" sz="1400" dirty="0" smtClean="0"/>
                        <a:t>Thursday,</a:t>
                      </a:r>
                      <a:r>
                        <a:rPr lang="en-US" sz="1400" baseline="0" dirty="0" smtClean="0"/>
                        <a:t> October 22</a:t>
                      </a:r>
                      <a:r>
                        <a:rPr lang="en-US" sz="1400" baseline="30000" dirty="0" smtClean="0"/>
                        <a:t>nd</a:t>
                      </a:r>
                      <a:endParaRPr lang="en-US" sz="1400" dirty="0"/>
                    </a:p>
                  </a:txBody>
                  <a:tcPr/>
                </a:tc>
                <a:tc>
                  <a:txBody>
                    <a:bodyPr/>
                    <a:lstStyle/>
                    <a:p>
                      <a:pPr algn="ctr"/>
                      <a:r>
                        <a:rPr lang="en-US" sz="1400" dirty="0" smtClean="0"/>
                        <a:t>9:00 am to 4:00 pm</a:t>
                      </a:r>
                      <a:endParaRPr lang="en-US" sz="1400" dirty="0"/>
                    </a:p>
                  </a:txBody>
                  <a:tcPr/>
                </a:tc>
                <a:extLst>
                  <a:ext uri="{0D108BD9-81ED-4DB2-BD59-A6C34878D82A}">
                    <a16:rowId xmlns:a16="http://schemas.microsoft.com/office/drawing/2014/main" val="214441472"/>
                  </a:ext>
                </a:extLst>
              </a:tr>
              <a:tr h="300446">
                <a:tc>
                  <a:txBody>
                    <a:bodyPr/>
                    <a:lstStyle/>
                    <a:p>
                      <a:r>
                        <a:rPr lang="en-US" sz="1400" dirty="0" smtClean="0"/>
                        <a:t>Friday, October 23</a:t>
                      </a:r>
                      <a:r>
                        <a:rPr lang="en-US" sz="1400" baseline="30000" dirty="0" smtClean="0"/>
                        <a:t>rd</a:t>
                      </a:r>
                      <a:endParaRPr lang="en-US" sz="1400" dirty="0"/>
                    </a:p>
                  </a:txBody>
                  <a:tcPr/>
                </a:tc>
                <a:tc>
                  <a:txBody>
                    <a:bodyPr/>
                    <a:lstStyle/>
                    <a:p>
                      <a:pPr algn="ctr"/>
                      <a:r>
                        <a:rPr lang="en-US" sz="1400" dirty="0" smtClean="0"/>
                        <a:t>9:00</a:t>
                      </a:r>
                      <a:r>
                        <a:rPr lang="en-US" sz="1400" baseline="0" dirty="0" smtClean="0"/>
                        <a:t> am to 1:00 pm</a:t>
                      </a:r>
                      <a:endParaRPr lang="en-US" sz="1400" dirty="0"/>
                    </a:p>
                  </a:txBody>
                  <a:tcPr/>
                </a:tc>
                <a:extLst>
                  <a:ext uri="{0D108BD9-81ED-4DB2-BD59-A6C34878D82A}">
                    <a16:rowId xmlns:a16="http://schemas.microsoft.com/office/drawing/2014/main" val="2951865185"/>
                  </a:ext>
                </a:extLst>
              </a:tr>
              <a:tr h="300446">
                <a:tc>
                  <a:txBody>
                    <a:bodyPr/>
                    <a:lstStyle/>
                    <a:p>
                      <a:r>
                        <a:rPr lang="en-US" sz="1400" dirty="0" smtClean="0"/>
                        <a:t>Saturday,</a:t>
                      </a:r>
                      <a:r>
                        <a:rPr lang="en-US" sz="1400" baseline="0" dirty="0" smtClean="0"/>
                        <a:t> October 24</a:t>
                      </a:r>
                      <a:r>
                        <a:rPr lang="en-US" sz="1400" baseline="30000" dirty="0" smtClean="0"/>
                        <a:t>th</a:t>
                      </a:r>
                      <a:endParaRPr lang="en-US" sz="1400" dirty="0"/>
                    </a:p>
                  </a:txBody>
                  <a:tcPr/>
                </a:tc>
                <a:tc>
                  <a:txBody>
                    <a:bodyPr/>
                    <a:lstStyle/>
                    <a:p>
                      <a:pPr algn="ctr"/>
                      <a:r>
                        <a:rPr lang="en-US" sz="1400" dirty="0" smtClean="0"/>
                        <a:t>12:00 pm to</a:t>
                      </a:r>
                      <a:r>
                        <a:rPr lang="en-US" sz="1400" baseline="0" dirty="0" smtClean="0"/>
                        <a:t> 4:00 pm</a:t>
                      </a:r>
                      <a:endParaRPr lang="en-US" sz="1400" dirty="0"/>
                    </a:p>
                  </a:txBody>
                  <a:tcPr/>
                </a:tc>
                <a:extLst>
                  <a:ext uri="{0D108BD9-81ED-4DB2-BD59-A6C34878D82A}">
                    <a16:rowId xmlns:a16="http://schemas.microsoft.com/office/drawing/2014/main" val="451718417"/>
                  </a:ext>
                </a:extLst>
              </a:tr>
              <a:tr h="300446">
                <a:tc>
                  <a:txBody>
                    <a:bodyPr/>
                    <a:lstStyle/>
                    <a:p>
                      <a:r>
                        <a:rPr lang="en-US" sz="1400" dirty="0" smtClean="0"/>
                        <a:t>Sunday, October 25</a:t>
                      </a:r>
                      <a:r>
                        <a:rPr lang="en-US" sz="1400" baseline="30000" dirty="0" smtClean="0"/>
                        <a:t>th</a:t>
                      </a:r>
                      <a:endParaRPr lang="en-US" sz="1400" dirty="0"/>
                    </a:p>
                  </a:txBody>
                  <a:tcPr/>
                </a:tc>
                <a:tc>
                  <a:txBody>
                    <a:bodyPr/>
                    <a:lstStyle/>
                    <a:p>
                      <a:pPr algn="ctr"/>
                      <a:r>
                        <a:rPr lang="en-US" sz="1400" dirty="0" smtClean="0"/>
                        <a:t>11:00 am to 3:00 pm</a:t>
                      </a:r>
                      <a:endParaRPr lang="en-US" sz="1400" dirty="0"/>
                    </a:p>
                  </a:txBody>
                  <a:tcPr/>
                </a:tc>
                <a:extLst>
                  <a:ext uri="{0D108BD9-81ED-4DB2-BD59-A6C34878D82A}">
                    <a16:rowId xmlns:a16="http://schemas.microsoft.com/office/drawing/2014/main" val="2987885458"/>
                  </a:ext>
                </a:extLst>
              </a:tr>
              <a:tr h="300446">
                <a:tc>
                  <a:txBody>
                    <a:bodyPr/>
                    <a:lstStyle/>
                    <a:p>
                      <a:r>
                        <a:rPr lang="en-US" sz="1400" dirty="0" smtClean="0"/>
                        <a:t>Monday,</a:t>
                      </a:r>
                      <a:r>
                        <a:rPr lang="en-US" sz="1400" baseline="0" dirty="0" smtClean="0"/>
                        <a:t> October 26</a:t>
                      </a:r>
                      <a:r>
                        <a:rPr lang="en-US" sz="1400" baseline="30000" dirty="0" smtClean="0"/>
                        <a:t>th</a:t>
                      </a:r>
                      <a:endParaRPr lang="en-US" sz="1400" dirty="0"/>
                    </a:p>
                  </a:txBody>
                  <a:tcPr/>
                </a:tc>
                <a:tc>
                  <a:txBody>
                    <a:bodyPr/>
                    <a:lstStyle/>
                    <a:p>
                      <a:pPr algn="ctr"/>
                      <a:r>
                        <a:rPr lang="en-US" sz="1400" dirty="0" smtClean="0"/>
                        <a:t>9:00 am to 4:00 pm</a:t>
                      </a:r>
                      <a:endParaRPr lang="en-US" sz="1400" dirty="0"/>
                    </a:p>
                  </a:txBody>
                  <a:tcPr/>
                </a:tc>
                <a:extLst>
                  <a:ext uri="{0D108BD9-81ED-4DB2-BD59-A6C34878D82A}">
                    <a16:rowId xmlns:a16="http://schemas.microsoft.com/office/drawing/2014/main" val="3668191875"/>
                  </a:ext>
                </a:extLst>
              </a:tr>
              <a:tr h="300446">
                <a:tc>
                  <a:txBody>
                    <a:bodyPr/>
                    <a:lstStyle/>
                    <a:p>
                      <a:r>
                        <a:rPr lang="en-US" sz="1400" dirty="0" smtClean="0"/>
                        <a:t>Tuesday,</a:t>
                      </a:r>
                      <a:r>
                        <a:rPr lang="en-US" sz="1400" baseline="0" dirty="0" smtClean="0"/>
                        <a:t> October 27</a:t>
                      </a:r>
                      <a:r>
                        <a:rPr lang="en-US" sz="1400" baseline="30000" dirty="0" smtClean="0"/>
                        <a:t>th</a:t>
                      </a:r>
                      <a:endParaRPr lang="en-US" sz="1400" dirty="0"/>
                    </a:p>
                  </a:txBody>
                  <a:tcPr/>
                </a:tc>
                <a:tc>
                  <a:txBody>
                    <a:bodyPr/>
                    <a:lstStyle/>
                    <a:p>
                      <a:pPr algn="ctr"/>
                      <a:r>
                        <a:rPr lang="en-US" sz="1400" dirty="0" smtClean="0"/>
                        <a:t>9:00 am</a:t>
                      </a:r>
                      <a:r>
                        <a:rPr lang="en-US" sz="1400" baseline="0" dirty="0" smtClean="0"/>
                        <a:t> to 7:00 pm</a:t>
                      </a:r>
                      <a:endParaRPr lang="en-US" sz="1400" dirty="0"/>
                    </a:p>
                  </a:txBody>
                  <a:tcPr/>
                </a:tc>
                <a:extLst>
                  <a:ext uri="{0D108BD9-81ED-4DB2-BD59-A6C34878D82A}">
                    <a16:rowId xmlns:a16="http://schemas.microsoft.com/office/drawing/2014/main" val="2771482653"/>
                  </a:ext>
                </a:extLst>
              </a:tr>
              <a:tr h="300446">
                <a:tc>
                  <a:txBody>
                    <a:bodyPr/>
                    <a:lstStyle/>
                    <a:p>
                      <a:r>
                        <a:rPr lang="en-US" sz="1400" dirty="0" smtClean="0"/>
                        <a:t>Wednesday,</a:t>
                      </a:r>
                      <a:r>
                        <a:rPr lang="en-US" sz="1400" baseline="0" dirty="0" smtClean="0"/>
                        <a:t> October 28</a:t>
                      </a:r>
                      <a:r>
                        <a:rPr lang="en-US" sz="1400" baseline="30000" dirty="0" smtClean="0"/>
                        <a:t>th</a:t>
                      </a:r>
                      <a:endParaRPr lang="en-US" sz="1400" dirty="0"/>
                    </a:p>
                  </a:txBody>
                  <a:tcPr/>
                </a:tc>
                <a:tc>
                  <a:txBody>
                    <a:bodyPr/>
                    <a:lstStyle/>
                    <a:p>
                      <a:pPr algn="ctr"/>
                      <a:r>
                        <a:rPr lang="en-US" sz="1400" dirty="0" smtClean="0"/>
                        <a:t>9:00 am to 4:00 pm</a:t>
                      </a:r>
                      <a:endParaRPr lang="en-US" sz="1400" dirty="0"/>
                    </a:p>
                  </a:txBody>
                  <a:tcPr/>
                </a:tc>
                <a:extLst>
                  <a:ext uri="{0D108BD9-81ED-4DB2-BD59-A6C34878D82A}">
                    <a16:rowId xmlns:a16="http://schemas.microsoft.com/office/drawing/2014/main" val="1566506352"/>
                  </a:ext>
                </a:extLst>
              </a:tr>
              <a:tr h="300446">
                <a:tc>
                  <a:txBody>
                    <a:bodyPr/>
                    <a:lstStyle/>
                    <a:p>
                      <a:r>
                        <a:rPr lang="en-US" sz="1400" dirty="0" smtClean="0"/>
                        <a:t>Thursday, October 29</a:t>
                      </a:r>
                      <a:r>
                        <a:rPr lang="en-US" sz="1400" baseline="30000" dirty="0" smtClean="0"/>
                        <a:t>th</a:t>
                      </a:r>
                      <a:endParaRPr lang="en-US" sz="1400" dirty="0"/>
                    </a:p>
                  </a:txBody>
                  <a:tcPr/>
                </a:tc>
                <a:tc>
                  <a:txBody>
                    <a:bodyPr/>
                    <a:lstStyle/>
                    <a:p>
                      <a:pPr algn="ctr"/>
                      <a:r>
                        <a:rPr lang="en-US" sz="1400" dirty="0" smtClean="0"/>
                        <a:t>9:00 am to</a:t>
                      </a:r>
                      <a:r>
                        <a:rPr lang="en-US" sz="1400" baseline="0" dirty="0" smtClean="0"/>
                        <a:t> 4:00 pm</a:t>
                      </a:r>
                      <a:endParaRPr lang="en-US" sz="1400" dirty="0"/>
                    </a:p>
                  </a:txBody>
                  <a:tcPr/>
                </a:tc>
                <a:extLst>
                  <a:ext uri="{0D108BD9-81ED-4DB2-BD59-A6C34878D82A}">
                    <a16:rowId xmlns:a16="http://schemas.microsoft.com/office/drawing/2014/main" val="2923349365"/>
                  </a:ext>
                </a:extLst>
              </a:tr>
              <a:tr h="300446">
                <a:tc>
                  <a:txBody>
                    <a:bodyPr/>
                    <a:lstStyle/>
                    <a:p>
                      <a:r>
                        <a:rPr lang="en-US" sz="1400" dirty="0" smtClean="0"/>
                        <a:t>Friday, October 30</a:t>
                      </a:r>
                      <a:r>
                        <a:rPr lang="en-US" sz="1400" baseline="30000" dirty="0" smtClean="0"/>
                        <a:t>th</a:t>
                      </a:r>
                      <a:endParaRPr lang="en-US" sz="1400" dirty="0"/>
                    </a:p>
                  </a:txBody>
                  <a:tcPr/>
                </a:tc>
                <a:tc>
                  <a:txBody>
                    <a:bodyPr/>
                    <a:lstStyle/>
                    <a:p>
                      <a:pPr algn="ctr"/>
                      <a:r>
                        <a:rPr lang="en-US" sz="1400" dirty="0" smtClean="0"/>
                        <a:t>9:00 am to</a:t>
                      </a:r>
                      <a:r>
                        <a:rPr lang="en-US" sz="1400" baseline="0" dirty="0" smtClean="0"/>
                        <a:t> 1:00 pm</a:t>
                      </a:r>
                      <a:endParaRPr lang="en-US" sz="1400" dirty="0"/>
                    </a:p>
                  </a:txBody>
                  <a:tcPr/>
                </a:tc>
                <a:extLst>
                  <a:ext uri="{0D108BD9-81ED-4DB2-BD59-A6C34878D82A}">
                    <a16:rowId xmlns:a16="http://schemas.microsoft.com/office/drawing/2014/main" val="1737309361"/>
                  </a:ext>
                </a:extLst>
              </a:tr>
            </a:tbl>
          </a:graphicData>
        </a:graphic>
      </p:graphicFrame>
    </p:spTree>
    <p:extLst>
      <p:ext uri="{BB962C8B-B14F-4D97-AF65-F5344CB8AC3E}">
        <p14:creationId xmlns:p14="http://schemas.microsoft.com/office/powerpoint/2010/main" val="257877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535112"/>
          </a:xfrm>
        </p:spPr>
        <p:txBody>
          <a:bodyPr/>
          <a:lstStyle/>
          <a:p>
            <a:r>
              <a:rPr lang="en-US" b="1" dirty="0" smtClean="0">
                <a:solidFill>
                  <a:srgbClr val="FF0000"/>
                </a:solidFill>
              </a:rPr>
              <a:t>3.	Vote in Person</a:t>
            </a:r>
            <a:endParaRPr lang="en-US" b="1" dirty="0">
              <a:solidFill>
                <a:srgbClr val="FF0000"/>
              </a:solidFill>
            </a:endParaRPr>
          </a:p>
        </p:txBody>
      </p:sp>
      <p:sp>
        <p:nvSpPr>
          <p:cNvPr id="6" name="Content Placeholder 5"/>
          <p:cNvSpPr>
            <a:spLocks noGrp="1"/>
          </p:cNvSpPr>
          <p:nvPr>
            <p:ph idx="1"/>
          </p:nvPr>
        </p:nvSpPr>
        <p:spPr>
          <a:xfrm>
            <a:off x="457200" y="1905000"/>
            <a:ext cx="8229600" cy="4221163"/>
          </a:xfrm>
        </p:spPr>
        <p:txBody>
          <a:bodyPr>
            <a:normAutofit lnSpcReduction="10000"/>
          </a:bodyPr>
          <a:lstStyle/>
          <a:p>
            <a:r>
              <a:rPr lang="en-US" b="1" dirty="0" smtClean="0">
                <a:solidFill>
                  <a:srgbClr val="002060"/>
                </a:solidFill>
              </a:rPr>
              <a:t>Polls will all be set up in accordance with all COVID-19 precautions for the safety and wellbeing of staff and voters.</a:t>
            </a:r>
          </a:p>
          <a:p>
            <a:r>
              <a:rPr lang="en-US" b="1" dirty="0" smtClean="0">
                <a:solidFill>
                  <a:srgbClr val="002060"/>
                </a:solidFill>
              </a:rPr>
              <a:t>As with all elections that have taken place this year, we will continue to highly encourage all voters to wear facial coverings when going to vote.  Please be considerate of your neighbors by following this important public health guideline. </a:t>
            </a:r>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04800"/>
            <a:ext cx="17907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b="1" dirty="0" smtClean="0">
                <a:solidFill>
                  <a:srgbClr val="002060"/>
                </a:solidFill>
              </a:rPr>
              <a:t/>
            </a:r>
            <a:br>
              <a:rPr lang="en-US" b="1" dirty="0" smtClean="0">
                <a:solidFill>
                  <a:srgbClr val="002060"/>
                </a:solidFill>
              </a:rPr>
            </a:br>
            <a:r>
              <a:rPr lang="en-US" b="1" dirty="0" smtClean="0">
                <a:solidFill>
                  <a:srgbClr val="002060"/>
                </a:solidFill>
              </a:rPr>
              <a:t>Polling Locations are as follows:</a:t>
            </a:r>
            <a:endParaRPr lang="en-US" b="1" dirty="0">
              <a:solidFill>
                <a:srgbClr val="002060"/>
              </a:solidFill>
            </a:endParaRPr>
          </a:p>
        </p:txBody>
      </p:sp>
      <p:sp>
        <p:nvSpPr>
          <p:cNvPr id="3" name="Content Placeholder 2"/>
          <p:cNvSpPr>
            <a:spLocks noGrp="1"/>
          </p:cNvSpPr>
          <p:nvPr>
            <p:ph idx="1"/>
          </p:nvPr>
        </p:nvSpPr>
        <p:spPr/>
        <p:txBody>
          <a:bodyPr>
            <a:normAutofit lnSpcReduction="10000"/>
          </a:bodyPr>
          <a:lstStyle/>
          <a:p>
            <a:endParaRPr lang="en-US" b="1" dirty="0" smtClean="0">
              <a:solidFill>
                <a:srgbClr val="002060"/>
              </a:solidFill>
            </a:endParaRPr>
          </a:p>
          <a:p>
            <a:r>
              <a:rPr lang="en-US" b="1" dirty="0" err="1" smtClean="0">
                <a:solidFill>
                  <a:srgbClr val="002060"/>
                </a:solidFill>
              </a:rPr>
              <a:t>Pct</a:t>
            </a:r>
            <a:r>
              <a:rPr lang="en-US" b="1" dirty="0" smtClean="0">
                <a:solidFill>
                  <a:srgbClr val="002060"/>
                </a:solidFill>
              </a:rPr>
              <a:t> 1-Council On aging, 60 </a:t>
            </a:r>
            <a:r>
              <a:rPr lang="en-US" b="1" dirty="0" err="1" smtClean="0">
                <a:solidFill>
                  <a:srgbClr val="002060"/>
                </a:solidFill>
              </a:rPr>
              <a:t>Nahatan</a:t>
            </a:r>
            <a:r>
              <a:rPr lang="en-US" b="1" dirty="0" smtClean="0">
                <a:solidFill>
                  <a:srgbClr val="002060"/>
                </a:solidFill>
              </a:rPr>
              <a:t> Street</a:t>
            </a:r>
          </a:p>
          <a:p>
            <a:r>
              <a:rPr lang="en-US" b="1" dirty="0" err="1" smtClean="0">
                <a:solidFill>
                  <a:srgbClr val="002060"/>
                </a:solidFill>
              </a:rPr>
              <a:t>Pct</a:t>
            </a:r>
            <a:r>
              <a:rPr lang="en-US" b="1" dirty="0" smtClean="0">
                <a:solidFill>
                  <a:srgbClr val="002060"/>
                </a:solidFill>
              </a:rPr>
              <a:t> 2-Sheehan School-549 Pond Street</a:t>
            </a:r>
          </a:p>
          <a:p>
            <a:r>
              <a:rPr lang="en-US" b="1" dirty="0" err="1" smtClean="0">
                <a:solidFill>
                  <a:srgbClr val="002060"/>
                </a:solidFill>
              </a:rPr>
              <a:t>Pct</a:t>
            </a:r>
            <a:r>
              <a:rPr lang="en-US" b="1" dirty="0" smtClean="0">
                <a:solidFill>
                  <a:srgbClr val="002060"/>
                </a:solidFill>
              </a:rPr>
              <a:t> 3-Hanlon School-790 Gay Street</a:t>
            </a:r>
          </a:p>
          <a:p>
            <a:r>
              <a:rPr lang="en-US" b="1" dirty="0" err="1" smtClean="0">
                <a:solidFill>
                  <a:srgbClr val="002060"/>
                </a:solidFill>
              </a:rPr>
              <a:t>Pct</a:t>
            </a:r>
            <a:r>
              <a:rPr lang="en-US" b="1" dirty="0" smtClean="0">
                <a:solidFill>
                  <a:srgbClr val="002060"/>
                </a:solidFill>
              </a:rPr>
              <a:t> 4-Downey School-250 Downey Street </a:t>
            </a:r>
            <a:endParaRPr lang="en-US" b="1" dirty="0" smtClean="0">
              <a:solidFill>
                <a:srgbClr val="002060"/>
              </a:solidFill>
              <a:hlinkClick r:id="rId2"/>
            </a:endParaRPr>
          </a:p>
          <a:p>
            <a:pPr marL="0" indent="0">
              <a:buNone/>
            </a:pPr>
            <a:r>
              <a:rPr lang="en-US" b="1" dirty="0" smtClean="0">
                <a:solidFill>
                  <a:srgbClr val="002060"/>
                </a:solidFill>
                <a:hlinkClick r:id="rId2"/>
              </a:rPr>
              <a:t>To check your polling location</a:t>
            </a:r>
            <a:endParaRPr lang="en-US" b="1" dirty="0" smtClean="0">
              <a:solidFill>
                <a:srgbClr val="002060"/>
              </a:solidFill>
            </a:endParaRPr>
          </a:p>
          <a:p>
            <a:pPr marL="0" indent="0">
              <a:buNone/>
            </a:pPr>
            <a:r>
              <a:rPr lang="en-US" b="1" dirty="0" smtClean="0">
                <a:solidFill>
                  <a:srgbClr val="002060"/>
                </a:solidFill>
              </a:rPr>
              <a:t>Or contact my office at 781-320-1013/781-326-3964 or townclerk@townhall.westwood.ma.us</a:t>
            </a:r>
            <a:endParaRPr lang="en-US" b="1" dirty="0">
              <a:solidFill>
                <a:srgbClr val="00206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6200"/>
            <a:ext cx="21431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25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533400" y="2819400"/>
            <a:ext cx="8077200" cy="2819400"/>
          </a:xfrm>
        </p:spPr>
        <p:txBody>
          <a:bodyPr>
            <a:noAutofit/>
          </a:bodyPr>
          <a:lstStyle/>
          <a:p>
            <a:pPr algn="l"/>
            <a:r>
              <a:rPr lang="en-US" sz="2400" b="1" dirty="0" smtClean="0">
                <a:solidFill>
                  <a:srgbClr val="002060"/>
                </a:solidFill>
              </a:rPr>
              <a:t>Please do not hesitate to reach out  to me with any questions you may have concerning the upcoming Election.  I want to ensure our citizens that your vote is very important and we take the democratic process very seriously in Westwood always working  diligently to ensure  every vote is private and  secure at all times and counted on Election Day.  </a:t>
            </a:r>
          </a:p>
          <a:p>
            <a:pPr algn="l"/>
            <a:endParaRPr lang="en-US" sz="2400" b="1" dirty="0">
              <a:solidFill>
                <a:srgbClr val="00206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52387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515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565</Words>
  <Application>Microsoft Office PowerPoint</Application>
  <PresentationFormat>On-screen Show (4:3)</PresentationFormat>
  <Paragraphs>62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Office Theme</vt:lpstr>
      <vt:lpstr>PowerPoint Presentation</vt:lpstr>
      <vt:lpstr>v</vt:lpstr>
      <vt:lpstr>THREE OPTIONS TO VOTE</vt:lpstr>
      <vt:lpstr>PowerPoint Presentation</vt:lpstr>
      <vt:lpstr>PowerPoint Presentation</vt:lpstr>
      <vt:lpstr>2. Early Voting in Person Jaillet Meeting Room Westwood Police Station, 588 High Street</vt:lpstr>
      <vt:lpstr>3. Vote in Person</vt:lpstr>
      <vt:lpstr> Polling Locations are as follows: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Dottie Powers</dc:creator>
  <cp:lastModifiedBy>Dottie Powers</cp:lastModifiedBy>
  <cp:revision>22</cp:revision>
  <cp:lastPrinted>2020-10-05T14:12:01Z</cp:lastPrinted>
  <dcterms:created xsi:type="dcterms:W3CDTF">2020-10-05T01:21:25Z</dcterms:created>
  <dcterms:modified xsi:type="dcterms:W3CDTF">2020-10-05T21:58:07Z</dcterms:modified>
</cp:coreProperties>
</file>